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58" r:id="rId3"/>
    <p:sldId id="259" r:id="rId4"/>
    <p:sldId id="272" r:id="rId5"/>
    <p:sldId id="273" r:id="rId6"/>
    <p:sldId id="274" r:id="rId7"/>
    <p:sldId id="275" r:id="rId8"/>
    <p:sldId id="263" r:id="rId9"/>
    <p:sldId id="264" r:id="rId10"/>
    <p:sldId id="265" r:id="rId11"/>
    <p:sldId id="284" r:id="rId12"/>
    <p:sldId id="286" r:id="rId13"/>
    <p:sldId id="276" r:id="rId14"/>
    <p:sldId id="277" r:id="rId15"/>
    <p:sldId id="278" r:id="rId16"/>
  </p:sldIdLst>
  <p:sldSz cx="12192000" cy="6858000"/>
  <p:notesSz cx="7104063" cy="10234613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86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 autoAdjust="0"/>
  </p:normalViewPr>
  <p:slideViewPr>
    <p:cSldViewPr snapToGrid="0">
      <p:cViewPr>
        <p:scale>
          <a:sx n="74" d="100"/>
          <a:sy n="74" d="100"/>
        </p:scale>
        <p:origin x="-280" y="148"/>
      </p:cViewPr>
      <p:guideLst>
        <p:guide orient="horz" pos="2134"/>
        <p:guide pos="385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97E086B-BF8E-4146-A737-4E5D5E446D8E}" type="datetime1">
              <a:rPr lang="zh-CN" altLang="en-US"/>
              <a:pPr/>
              <a:t>2017/4/14</a:t>
            </a:fld>
            <a:endParaRPr lang="zh-CN" altLang="en-US"/>
          </a:p>
        </p:txBody>
      </p:sp>
      <p:sp>
        <p:nvSpPr>
          <p:cNvPr id="2052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481013" y="1279525"/>
            <a:ext cx="6140450" cy="34544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709613" y="4926013"/>
            <a:ext cx="5683250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263"/>
            <a:ext cx="3078163" cy="5143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0263"/>
            <a:ext cx="3078162" cy="5143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B8E5828-F3B0-4747-B7C1-600B5BA421F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1892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9218" name="Notes Placeholder 2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 smtClean="0">
              <a:ea typeface="宋体" pitchFamily="2" charset="-122"/>
            </a:endParaRPr>
          </a:p>
        </p:txBody>
      </p:sp>
      <p:sp>
        <p:nvSpPr>
          <p:cNvPr id="9219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028B62ED-3AAB-43B7-8EBA-3E071E1CCE3B}" type="slidenum">
              <a:rPr lang="zh-CN" altLang="en-US"/>
              <a:pPr/>
              <a:t>6</a:t>
            </a:fld>
            <a:endParaRPr lang="zh-CN" altLang="en-US">
              <a:latin typeface="Microsoft YaHei" pitchFamily="3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4E39B2-4E96-4E40-9547-285F9BEC1139}" type="datetime1">
              <a:rPr lang="zh-CN" altLang="en-US"/>
              <a:pPr/>
              <a:t>2017/4/14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78C5C7-AAD4-4EC2-A1E1-68A6350269C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45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4E39B2-4E96-4E40-9547-285F9BEC1139}" type="datetime1">
              <a:rPr lang="zh-CN" altLang="en-US"/>
              <a:pPr/>
              <a:t>2017/4/14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B1DCB8-FCA2-459D-964C-C8D0057A34D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2647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4E39B2-4E96-4E40-9547-285F9BEC1139}" type="datetime1">
              <a:rPr lang="zh-CN" altLang="en-US"/>
              <a:pPr/>
              <a:t>2017/4/14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749190-C2A4-40FE-B02D-CC9917288CE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655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4E39B2-4E96-4E40-9547-285F9BEC1139}" type="datetime1">
              <a:rPr lang="zh-CN" altLang="en-US"/>
              <a:pPr/>
              <a:t>2017/4/14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C59902-D285-471D-9B1B-F64BA1D4E9B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287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4E39B2-4E96-4E40-9547-285F9BEC1139}" type="datetime1">
              <a:rPr lang="zh-CN" altLang="en-US"/>
              <a:pPr/>
              <a:t>2017/4/14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381BDB-2430-47F6-B0FC-CB3C10D31AB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899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4E39B2-4E96-4E40-9547-285F9BEC1139}" type="datetime1">
              <a:rPr lang="zh-CN" altLang="en-US"/>
              <a:pPr/>
              <a:t>2017/4/14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CE0AA2-E086-4B8E-99F9-C99204C9008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314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4E39B2-4E96-4E40-9547-285F9BEC1139}" type="datetime1">
              <a:rPr lang="zh-CN" altLang="en-US"/>
              <a:pPr/>
              <a:t>2017/4/14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147F3B-7372-4603-B385-79E4F0BBD73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277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4E39B2-4E96-4E40-9547-285F9BEC1139}" type="datetime1">
              <a:rPr lang="zh-CN" altLang="en-US"/>
              <a:pPr/>
              <a:t>2017/4/14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B37215-A83D-4264-8969-66286A9E781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539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4E39B2-4E96-4E40-9547-285F9BEC1139}" type="datetime1">
              <a:rPr lang="zh-CN" altLang="en-US"/>
              <a:pPr/>
              <a:t>2017/4/14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3DFB56-66AD-4EFD-8CF2-873CE3635A0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264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4E39B2-4E96-4E40-9547-285F9BEC1139}" type="datetime1">
              <a:rPr lang="zh-CN" altLang="en-US"/>
              <a:pPr/>
              <a:t>2017/4/14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14B26D-5BC9-42CF-B1DE-BCC5490E914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266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044E39B2-4E96-4E40-9547-285F9BEC1139}" type="datetime1">
              <a:rPr lang="zh-CN" altLang="en-US"/>
              <a:pPr/>
              <a:t>2017/4/14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ED5BB6D1-A275-491B-9F90-BEAF17EBC706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7" r:id="rId2"/>
    <p:sldLayoutId id="2147483656" r:id="rId3"/>
    <p:sldLayoutId id="2147483655" r:id="rId4"/>
    <p:sldLayoutId id="2147483654" r:id="rId5"/>
    <p:sldLayoutId id="2147483653" r:id="rId6"/>
    <p:sldLayoutId id="2147483652" r:id="rId7"/>
    <p:sldLayoutId id="2147483651" r:id="rId8"/>
    <p:sldLayoutId id="2147483650" r:id="rId9"/>
    <p:sldLayoutId id="2147483649" r:id="rId10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黑色底纹"/>
          <p:cNvSpPr>
            <a:spLocks noChangeArrowheads="1"/>
          </p:cNvSpPr>
          <p:nvPr/>
        </p:nvSpPr>
        <p:spPr bwMode="auto">
          <a:xfrm>
            <a:off x="1588" y="-1588"/>
            <a:ext cx="12192000" cy="6858001"/>
          </a:xfrm>
          <a:prstGeom prst="rect">
            <a:avLst/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Microsoft YaHei" pitchFamily="34" charset="-122"/>
              <a:ea typeface="Microsoft YaHei" pitchFamily="34" charset="-122"/>
              <a:sym typeface="Microsoft YaHei" pitchFamily="34" charset="-122"/>
            </a:endParaRPr>
          </a:p>
        </p:txBody>
      </p:sp>
      <p:grpSp>
        <p:nvGrpSpPr>
          <p:cNvPr id="3074" name="组合 3074"/>
          <p:cNvGrpSpPr>
            <a:grpSpLocks/>
          </p:cNvGrpSpPr>
          <p:nvPr/>
        </p:nvGrpSpPr>
        <p:grpSpPr bwMode="auto">
          <a:xfrm>
            <a:off x="0" y="-3359150"/>
            <a:ext cx="12192000" cy="8640763"/>
            <a:chOff x="0" y="0"/>
            <a:chExt cx="9144000" cy="6482614"/>
          </a:xfrm>
        </p:grpSpPr>
        <p:grpSp>
          <p:nvGrpSpPr>
            <p:cNvPr id="3075" name="组合 3075"/>
            <p:cNvGrpSpPr>
              <a:grpSpLocks/>
            </p:cNvGrpSpPr>
            <p:nvPr/>
          </p:nvGrpSpPr>
          <p:grpSpPr bwMode="auto">
            <a:xfrm>
              <a:off x="0" y="2522646"/>
              <a:ext cx="9144000" cy="3959968"/>
              <a:chOff x="0" y="0"/>
              <a:chExt cx="9144000" cy="3959968"/>
            </a:xfrm>
          </p:grpSpPr>
          <p:sp>
            <p:nvSpPr>
              <p:cNvPr id="3076" name="矩形 254"/>
              <p:cNvSpPr>
                <a:spLocks noChangeArrowheads="1"/>
              </p:cNvSpPr>
              <p:nvPr/>
            </p:nvSpPr>
            <p:spPr bwMode="auto">
              <a:xfrm>
                <a:off x="0" y="113953"/>
                <a:ext cx="9144000" cy="3846015"/>
              </a:xfrm>
              <a:custGeom>
                <a:avLst/>
                <a:gdLst>
                  <a:gd name="T0" fmla="*/ 0 w 9144000"/>
                  <a:gd name="T1" fmla="*/ 0 h 3846015"/>
                  <a:gd name="T2" fmla="*/ 9144000 w 9144000"/>
                  <a:gd name="T3" fmla="*/ 0 h 3846015"/>
                  <a:gd name="T4" fmla="*/ 9144000 w 9144000"/>
                  <a:gd name="T5" fmla="*/ 3651870 h 3846015"/>
                  <a:gd name="T6" fmla="*/ 4766144 w 9144000"/>
                  <a:gd name="T7" fmla="*/ 3651870 h 3846015"/>
                  <a:gd name="T8" fmla="*/ 4571999 w 9144000"/>
                  <a:gd name="T9" fmla="*/ 3846015 h 3846015"/>
                  <a:gd name="T10" fmla="*/ 4377855 w 9144000"/>
                  <a:gd name="T11" fmla="*/ 3651870 h 3846015"/>
                  <a:gd name="T12" fmla="*/ 0 w 9144000"/>
                  <a:gd name="T13" fmla="*/ 3651870 h 3846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44000" h="3846015">
                    <a:moveTo>
                      <a:pt x="0" y="0"/>
                    </a:moveTo>
                    <a:lnTo>
                      <a:pt x="9144000" y="0"/>
                    </a:lnTo>
                    <a:lnTo>
                      <a:pt x="9144000" y="3651870"/>
                    </a:lnTo>
                    <a:lnTo>
                      <a:pt x="4766144" y="3651870"/>
                    </a:lnTo>
                    <a:lnTo>
                      <a:pt x="4571999" y="3846015"/>
                    </a:lnTo>
                    <a:lnTo>
                      <a:pt x="4377855" y="3651870"/>
                    </a:lnTo>
                    <a:lnTo>
                      <a:pt x="0" y="3651870"/>
                    </a:lnTo>
                    <a:close/>
                  </a:path>
                </a:pathLst>
              </a:custGeom>
              <a:solidFill>
                <a:srgbClr val="000000">
                  <a:alpha val="5999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 sz="240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endParaRPr>
              </a:p>
            </p:txBody>
          </p:sp>
          <p:sp>
            <p:nvSpPr>
              <p:cNvPr id="3077" name="矩形 25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9144000" cy="3846015"/>
              </a:xfrm>
              <a:custGeom>
                <a:avLst/>
                <a:gdLst>
                  <a:gd name="T0" fmla="*/ 0 w 9144000"/>
                  <a:gd name="T1" fmla="*/ 0 h 3846015"/>
                  <a:gd name="T2" fmla="*/ 9144000 w 9144000"/>
                  <a:gd name="T3" fmla="*/ 0 h 3846015"/>
                  <a:gd name="T4" fmla="*/ 9144000 w 9144000"/>
                  <a:gd name="T5" fmla="*/ 3651870 h 3846015"/>
                  <a:gd name="T6" fmla="*/ 4766144 w 9144000"/>
                  <a:gd name="T7" fmla="*/ 3651870 h 3846015"/>
                  <a:gd name="T8" fmla="*/ 4571999 w 9144000"/>
                  <a:gd name="T9" fmla="*/ 3846015 h 3846015"/>
                  <a:gd name="T10" fmla="*/ 4377855 w 9144000"/>
                  <a:gd name="T11" fmla="*/ 3651870 h 3846015"/>
                  <a:gd name="T12" fmla="*/ 0 w 9144000"/>
                  <a:gd name="T13" fmla="*/ 3651870 h 3846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44000" h="3846015">
                    <a:moveTo>
                      <a:pt x="0" y="0"/>
                    </a:moveTo>
                    <a:lnTo>
                      <a:pt x="9144000" y="0"/>
                    </a:lnTo>
                    <a:lnTo>
                      <a:pt x="9144000" y="3651870"/>
                    </a:lnTo>
                    <a:lnTo>
                      <a:pt x="4766144" y="3651870"/>
                    </a:lnTo>
                    <a:lnTo>
                      <a:pt x="4571999" y="3846015"/>
                    </a:lnTo>
                    <a:lnTo>
                      <a:pt x="4377855" y="3651870"/>
                    </a:lnTo>
                    <a:lnTo>
                      <a:pt x="0" y="3651870"/>
                    </a:lnTo>
                    <a:close/>
                  </a:path>
                </a:pathLst>
              </a:custGeom>
              <a:solidFill>
                <a:srgbClr val="FF86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 sz="240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endParaRPr>
              </a:p>
            </p:txBody>
          </p:sp>
        </p:grpSp>
        <p:sp>
          <p:nvSpPr>
            <p:cNvPr id="3078" name="任意多边形 62"/>
            <p:cNvSpPr>
              <a:spLocks noChangeArrowheads="1"/>
            </p:cNvSpPr>
            <p:nvPr/>
          </p:nvSpPr>
          <p:spPr bwMode="auto">
            <a:xfrm rot="-2700000">
              <a:off x="2043905" y="0"/>
              <a:ext cx="5045292" cy="5045292"/>
            </a:xfrm>
            <a:custGeom>
              <a:avLst/>
              <a:gdLst>
                <a:gd name="T0" fmla="*/ 0 w 4624012"/>
                <a:gd name="T1" fmla="*/ 0 h 4624012"/>
                <a:gd name="T2" fmla="*/ 4624012 w 4624012"/>
                <a:gd name="T3" fmla="*/ 4624012 h 4624012"/>
                <a:gd name="T4" fmla="*/ 0 w 4624012"/>
                <a:gd name="T5" fmla="*/ 4624012 h 4624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24012" h="4624012">
                  <a:moveTo>
                    <a:pt x="0" y="0"/>
                  </a:moveTo>
                  <a:lnTo>
                    <a:pt x="4624012" y="4624012"/>
                  </a:lnTo>
                  <a:lnTo>
                    <a:pt x="0" y="4624012"/>
                  </a:lnTo>
                  <a:close/>
                </a:path>
              </a:pathLst>
            </a:custGeom>
            <a:solidFill>
              <a:srgbClr val="FF97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  <a:latin typeface="Microsoft YaHei" pitchFamily="34" charset="-122"/>
                <a:ea typeface="Microsoft YaHei" pitchFamily="34" charset="-122"/>
                <a:sym typeface="Microsoft YaHei" pitchFamily="34" charset="-122"/>
              </a:endParaRPr>
            </a:p>
          </p:txBody>
        </p:sp>
      </p:grpSp>
      <p:sp>
        <p:nvSpPr>
          <p:cNvPr id="3079" name="矩形 258"/>
          <p:cNvSpPr>
            <a:spLocks noChangeArrowheads="1"/>
          </p:cNvSpPr>
          <p:nvPr/>
        </p:nvSpPr>
        <p:spPr bwMode="auto">
          <a:xfrm>
            <a:off x="0" y="1657350"/>
            <a:ext cx="12192000" cy="107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6400">
                <a:solidFill>
                  <a:srgbClr val="C46700"/>
                </a:solidFill>
                <a:latin typeface="Impact" pitchFamily="34" charset="0"/>
                <a:ea typeface="Microsoft YaHei" pitchFamily="34" charset="-122"/>
                <a:sym typeface="Impact" pitchFamily="34" charset="0"/>
              </a:rPr>
              <a:t>mRCH MADNESS DATA CRUNCH</a:t>
            </a:r>
          </a:p>
        </p:txBody>
      </p:sp>
      <p:pic>
        <p:nvPicPr>
          <p:cNvPr id="3080" name="图片 11" descr="篮球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838" y="3890963"/>
            <a:ext cx="3862387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1" name="矩形 259"/>
          <p:cNvSpPr>
            <a:spLocks noChangeArrowheads="1"/>
          </p:cNvSpPr>
          <p:nvPr/>
        </p:nvSpPr>
        <p:spPr bwMode="auto">
          <a:xfrm>
            <a:off x="-144463" y="1560513"/>
            <a:ext cx="12192001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6400">
                <a:solidFill>
                  <a:srgbClr val="FFFFFF"/>
                </a:solidFill>
                <a:latin typeface="Impact" pitchFamily="34" charset="0"/>
                <a:ea typeface="Microsoft YaHei" pitchFamily="34" charset="-122"/>
                <a:sym typeface="Impact" pitchFamily="34" charset="0"/>
              </a:rPr>
              <a:t>MARCH MADNESS DATA CRUNCH</a:t>
            </a:r>
            <a:endParaRPr lang="zh-CN" altLang="en-US" sz="6400">
              <a:solidFill>
                <a:srgbClr val="FFFFFF"/>
              </a:solidFill>
              <a:latin typeface="Impact" pitchFamily="34" charset="0"/>
              <a:ea typeface="Microsoft YaHei" pitchFamily="34" charset="-122"/>
              <a:sym typeface="Impact" pitchFamily="34" charset="0"/>
            </a:endParaRPr>
          </a:p>
        </p:txBody>
      </p:sp>
      <p:grpSp>
        <p:nvGrpSpPr>
          <p:cNvPr id="3082" name="组合 3081"/>
          <p:cNvGrpSpPr>
            <a:grpSpLocks/>
          </p:cNvGrpSpPr>
          <p:nvPr/>
        </p:nvGrpSpPr>
        <p:grpSpPr bwMode="auto">
          <a:xfrm>
            <a:off x="1919288" y="3236913"/>
            <a:ext cx="8353425" cy="576262"/>
            <a:chOff x="0" y="0"/>
            <a:chExt cx="6264696" cy="432048"/>
          </a:xfrm>
        </p:grpSpPr>
        <p:sp>
          <p:nvSpPr>
            <p:cNvPr id="3083" name="矩形 1"/>
            <p:cNvSpPr>
              <a:spLocks noChangeArrowheads="1"/>
            </p:cNvSpPr>
            <p:nvPr/>
          </p:nvSpPr>
          <p:spPr bwMode="auto">
            <a:xfrm>
              <a:off x="0" y="0"/>
              <a:ext cx="6264696" cy="432048"/>
            </a:xfrm>
            <a:prstGeom prst="rect">
              <a:avLst/>
            </a:prstGeom>
            <a:solidFill>
              <a:srgbClr val="9A5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 sz="2400">
                <a:solidFill>
                  <a:srgbClr val="864600"/>
                </a:solidFill>
                <a:latin typeface="Microsoft YaHei" pitchFamily="34" charset="-122"/>
                <a:ea typeface="Microsoft YaHei" pitchFamily="34" charset="-122"/>
                <a:sym typeface="Microsoft YaHei" pitchFamily="34" charset="-122"/>
              </a:endParaRPr>
            </a:p>
          </p:txBody>
        </p:sp>
        <p:sp>
          <p:nvSpPr>
            <p:cNvPr id="3084" name="矩形 9"/>
            <p:cNvSpPr>
              <a:spLocks noChangeArrowheads="1"/>
            </p:cNvSpPr>
            <p:nvPr/>
          </p:nvSpPr>
          <p:spPr bwMode="auto">
            <a:xfrm>
              <a:off x="0" y="31358"/>
              <a:ext cx="6264696" cy="362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en-US" sz="2400">
                  <a:solidFill>
                    <a:srgbClr val="FFAF57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rPr>
                <a:t>   </a:t>
              </a:r>
              <a:r>
                <a:rPr lang="en-US" altLang="en-US" sz="2400" b="1">
                  <a:solidFill>
                    <a:srgbClr val="FFAF57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rPr>
                <a:t>FOURdham  MARCHKETEERS</a:t>
              </a:r>
            </a:p>
          </p:txBody>
        </p:sp>
      </p:grpSp>
      <p:sp>
        <p:nvSpPr>
          <p:cNvPr id="3085" name="落款标题"/>
          <p:cNvSpPr>
            <a:spLocks noChangeArrowheads="1"/>
          </p:cNvSpPr>
          <p:nvPr/>
        </p:nvSpPr>
        <p:spPr bwMode="auto">
          <a:xfrm>
            <a:off x="4630738" y="6015038"/>
            <a:ext cx="3700462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160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  <a:sym typeface="Microsoft YaHei" pitchFamily="34" charset="-122"/>
              </a:rPr>
              <a:t>Sumi Choudhury   Wen Zhang   </a:t>
            </a:r>
          </a:p>
          <a:p>
            <a:r>
              <a:rPr lang="en-US" altLang="en-US" sz="160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  <a:sym typeface="Microsoft YaHei" pitchFamily="34" charset="-122"/>
              </a:rPr>
              <a:t>Chuanyue You   Minxia Ji</a:t>
            </a:r>
          </a:p>
        </p:txBody>
      </p:sp>
      <p:pic>
        <p:nvPicPr>
          <p:cNvPr id="3086" name="图片 14" descr="LOGO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225" y="2536825"/>
            <a:ext cx="2046288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7" name="图片 5" descr="未标题-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113" y="-938213"/>
            <a:ext cx="5370512" cy="357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8" name="图片 6" descr="未标题-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75" y="-1109663"/>
            <a:ext cx="6527800" cy="4346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9" name="图片 7" descr="fordha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396875"/>
            <a:ext cx="4935537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矩形 54" hidden="1"/>
          <p:cNvSpPr>
            <a:spLocks noChangeArrowheads="1"/>
          </p:cNvSpPr>
          <p:nvPr/>
        </p:nvSpPr>
        <p:spPr bwMode="auto">
          <a:xfrm>
            <a:off x="0" y="1941513"/>
            <a:ext cx="12192000" cy="2543175"/>
          </a:xfrm>
          <a:prstGeom prst="rect">
            <a:avLst/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Microsoft YaHei" pitchFamily="34" charset="-122"/>
              <a:ea typeface="Microsoft YaHei" pitchFamily="34" charset="-122"/>
              <a:sym typeface="Microsoft YaHei" pitchFamily="34" charset="-122"/>
            </a:endParaRPr>
          </a:p>
        </p:txBody>
      </p:sp>
      <p:sp>
        <p:nvSpPr>
          <p:cNvPr id="13314" name="矩形 18"/>
          <p:cNvSpPr>
            <a:spLocks noChangeArrowheads="1"/>
          </p:cNvSpPr>
          <p:nvPr/>
        </p:nvSpPr>
        <p:spPr bwMode="auto">
          <a:xfrm>
            <a:off x="635000" y="236538"/>
            <a:ext cx="30194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solidFill>
                  <a:srgbClr val="282828"/>
                </a:solidFill>
                <a:latin typeface="Impact" pitchFamily="34" charset="0"/>
                <a:ea typeface="Microsoft YaHei" pitchFamily="34" charset="-122"/>
                <a:sym typeface="Impact" pitchFamily="34" charset="0"/>
              </a:rPr>
              <a:t>Model Evaluation</a:t>
            </a:r>
            <a:endParaRPr lang="zh-CN" altLang="en-US" sz="2400"/>
          </a:p>
        </p:txBody>
      </p:sp>
      <p:sp>
        <p:nvSpPr>
          <p:cNvPr id="13315" name="等腰三角形 19"/>
          <p:cNvSpPr>
            <a:spLocks noChangeArrowheads="1"/>
          </p:cNvSpPr>
          <p:nvPr/>
        </p:nvSpPr>
        <p:spPr bwMode="auto">
          <a:xfrm rot="5400000">
            <a:off x="-53181" y="210344"/>
            <a:ext cx="774700" cy="668338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Microsoft YaHei" pitchFamily="34" charset="-122"/>
              <a:ea typeface="Microsoft YaHei" pitchFamily="34" charset="-122"/>
              <a:sym typeface="Microsoft YaHei" pitchFamily="34" charset="-122"/>
            </a:endParaRPr>
          </a:p>
        </p:txBody>
      </p:sp>
      <p:grpSp>
        <p:nvGrpSpPr>
          <p:cNvPr id="13316" name="组合 1"/>
          <p:cNvGrpSpPr>
            <a:grpSpLocks/>
          </p:cNvGrpSpPr>
          <p:nvPr/>
        </p:nvGrpSpPr>
        <p:grpSpPr bwMode="auto">
          <a:xfrm>
            <a:off x="525463" y="1501775"/>
            <a:ext cx="4235450" cy="854075"/>
            <a:chOff x="837" y="2025"/>
            <a:chExt cx="5003" cy="1008"/>
          </a:xfrm>
        </p:grpSpPr>
        <p:grpSp>
          <p:nvGrpSpPr>
            <p:cNvPr id="13317" name="组合 22542"/>
            <p:cNvGrpSpPr>
              <a:grpSpLocks/>
            </p:cNvGrpSpPr>
            <p:nvPr/>
          </p:nvGrpSpPr>
          <p:grpSpPr bwMode="auto">
            <a:xfrm>
              <a:off x="2085" y="2025"/>
              <a:ext cx="3755" cy="993"/>
              <a:chOff x="-8255" y="9526"/>
              <a:chExt cx="2384698" cy="630611"/>
            </a:xfrm>
          </p:grpSpPr>
          <p:sp>
            <p:nvSpPr>
              <p:cNvPr id="22544" name="矩形 69"/>
              <p:cNvSpPr/>
              <p:nvPr/>
            </p:nvSpPr>
            <p:spPr>
              <a:xfrm>
                <a:off x="-7699" y="9526"/>
                <a:ext cx="1904217" cy="29746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r>
                  <a:rPr lang="en-US" altLang="en-US" b="1">
                    <a:solidFill>
                      <a:srgbClr val="FF8607"/>
                    </a:solidFill>
                    <a:latin typeface="Microsoft YaHei" pitchFamily="34" charset="-122"/>
                    <a:ea typeface="Microsoft YaHei" pitchFamily="34" charset="-122"/>
                    <a:sym typeface="Microsoft YaHei" pitchFamily="34" charset="-122"/>
                  </a:rPr>
                  <a:t>ROC Curve</a:t>
                </a:r>
              </a:p>
            </p:txBody>
          </p:sp>
          <p:sp>
            <p:nvSpPr>
              <p:cNvPr id="22545" name="矩形 70"/>
              <p:cNvSpPr/>
              <p:nvPr/>
            </p:nvSpPr>
            <p:spPr>
              <a:xfrm>
                <a:off x="637" y="241546"/>
                <a:ext cx="2375806" cy="39859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lnSpc>
                    <a:spcPts val="1600"/>
                  </a:lnSpc>
                </a:pPr>
                <a:r>
                  <a:rPr lang="en-US" altLang="en-US" sz="1400"/>
                  <a:t>Polynom</a:t>
                </a:r>
                <a:r>
                  <a:rPr lang="en-US" altLang="zh-CN" sz="1400">
                    <a:sym typeface="宋体" pitchFamily="2" charset="-122"/>
                  </a:rPr>
                  <a:t>i</a:t>
                </a:r>
                <a:r>
                  <a:rPr lang="en-US" altLang="en-US" sz="1400"/>
                  <a:t>al SVM </a:t>
                </a:r>
                <a:r>
                  <a:rPr lang="en-US" altLang="en-US" sz="1400">
                    <a:solidFill>
                      <a:srgbClr val="282828"/>
                    </a:solidFill>
                    <a:latin typeface="Microsoft YaHei" pitchFamily="34" charset="-122"/>
                    <a:ea typeface="Microsoft YaHei" pitchFamily="34" charset="-122"/>
                    <a:sym typeface="Microsoft YaHei" pitchFamily="34" charset="-122"/>
                  </a:rPr>
                  <a:t>is slightly better</a:t>
                </a:r>
              </a:p>
              <a:p>
                <a:pPr>
                  <a:lnSpc>
                    <a:spcPts val="1600"/>
                  </a:lnSpc>
                </a:pPr>
                <a:r>
                  <a:rPr lang="en-US" altLang="en-US" sz="1400">
                    <a:solidFill>
                      <a:srgbClr val="282828"/>
                    </a:solidFill>
                    <a:latin typeface="Microsoft YaHei" pitchFamily="34" charset="-122"/>
                    <a:ea typeface="Microsoft YaHei" pitchFamily="34" charset="-122"/>
                    <a:sym typeface="Microsoft YaHei" pitchFamily="34" charset="-122"/>
                  </a:rPr>
                  <a:t>than other models in Testing. </a:t>
                </a:r>
                <a:endParaRPr lang="zh-CN" altLang="en-US" sz="2400"/>
              </a:p>
            </p:txBody>
          </p:sp>
        </p:grpSp>
        <p:grpSp>
          <p:nvGrpSpPr>
            <p:cNvPr id="13320" name="组合 22545"/>
            <p:cNvGrpSpPr>
              <a:grpSpLocks/>
            </p:cNvGrpSpPr>
            <p:nvPr/>
          </p:nvGrpSpPr>
          <p:grpSpPr bwMode="auto">
            <a:xfrm>
              <a:off x="837" y="2125"/>
              <a:ext cx="1261" cy="908"/>
              <a:chOff x="0" y="0"/>
              <a:chExt cx="396000" cy="576000"/>
            </a:xfrm>
          </p:grpSpPr>
          <p:sp>
            <p:nvSpPr>
              <p:cNvPr id="13321" name="矩形 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6000" cy="576000"/>
              </a:xfrm>
              <a:prstGeom prst="rect">
                <a:avLst/>
              </a:prstGeom>
              <a:solidFill>
                <a:srgbClr val="FF86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lang="en-US" altLang="en-US" sz="2400">
                    <a:solidFill>
                      <a:srgbClr val="FFFFFF"/>
                    </a:solidFill>
                    <a:latin typeface="Microsoft YaHei" pitchFamily="34" charset="-122"/>
                    <a:ea typeface="Microsoft YaHei" pitchFamily="34" charset="-122"/>
                    <a:sym typeface="Microsoft YaHei" pitchFamily="34" charset="-122"/>
                  </a:rPr>
                  <a:t>ROC</a:t>
                </a:r>
              </a:p>
            </p:txBody>
          </p:sp>
          <p:sp>
            <p:nvSpPr>
              <p:cNvPr id="13322" name="TextBox 11"/>
              <p:cNvSpPr>
                <a:spLocks noChangeArrowheads="1"/>
              </p:cNvSpPr>
              <p:nvPr/>
            </p:nvSpPr>
            <p:spPr bwMode="auto">
              <a:xfrm>
                <a:off x="54383" y="57167"/>
                <a:ext cx="309197" cy="4595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endParaRPr lang="en-US" altLang="zh-CN" sz="320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endParaRPr>
              </a:p>
            </p:txBody>
          </p:sp>
        </p:grpSp>
      </p:grpSp>
      <p:grpSp>
        <p:nvGrpSpPr>
          <p:cNvPr id="13323" name="组合 2"/>
          <p:cNvGrpSpPr>
            <a:grpSpLocks/>
          </p:cNvGrpSpPr>
          <p:nvPr/>
        </p:nvGrpSpPr>
        <p:grpSpPr bwMode="auto">
          <a:xfrm>
            <a:off x="6869113" y="4192588"/>
            <a:ext cx="6443662" cy="866775"/>
            <a:chOff x="837" y="3243"/>
            <a:chExt cx="7611" cy="1025"/>
          </a:xfrm>
        </p:grpSpPr>
        <p:grpSp>
          <p:nvGrpSpPr>
            <p:cNvPr id="13324" name="组合 22548"/>
            <p:cNvGrpSpPr>
              <a:grpSpLocks/>
            </p:cNvGrpSpPr>
            <p:nvPr/>
          </p:nvGrpSpPr>
          <p:grpSpPr bwMode="auto">
            <a:xfrm>
              <a:off x="2098" y="3243"/>
              <a:ext cx="6350" cy="1008"/>
              <a:chOff x="0" y="0"/>
              <a:chExt cx="4032448" cy="639861"/>
            </a:xfrm>
          </p:grpSpPr>
          <p:sp>
            <p:nvSpPr>
              <p:cNvPr id="22550" name="矩形 73"/>
              <p:cNvSpPr/>
              <p:nvPr/>
            </p:nvSpPr>
            <p:spPr>
              <a:xfrm>
                <a:off x="595" y="0"/>
                <a:ext cx="3224530" cy="29672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r>
                  <a:rPr lang="en-US" altLang="en-US" b="1">
                    <a:solidFill>
                      <a:srgbClr val="282828"/>
                    </a:solidFill>
                    <a:latin typeface="Microsoft YaHei" pitchFamily="34" charset="-122"/>
                    <a:ea typeface="Microsoft YaHei" pitchFamily="34" charset="-122"/>
                    <a:sym typeface="Microsoft YaHei" pitchFamily="34" charset="-122"/>
                  </a:rPr>
                  <a:t>Performance Validation </a:t>
                </a:r>
                <a:r>
                  <a:rPr lang="en-US" altLang="en-US" b="1" baseline="-25000">
                    <a:solidFill>
                      <a:srgbClr val="282828"/>
                    </a:solidFill>
                    <a:latin typeface="Microsoft YaHei" pitchFamily="34" charset="-122"/>
                    <a:ea typeface="Microsoft YaHei" pitchFamily="34" charset="-122"/>
                    <a:sym typeface="Microsoft YaHei" pitchFamily="34" charset="-122"/>
                  </a:rPr>
                  <a:t>(Log loss)</a:t>
                </a:r>
              </a:p>
            </p:txBody>
          </p:sp>
          <p:sp>
            <p:nvSpPr>
              <p:cNvPr id="22551" name="矩形 74"/>
              <p:cNvSpPr/>
              <p:nvPr/>
            </p:nvSpPr>
            <p:spPr>
              <a:xfrm>
                <a:off x="595" y="241909"/>
                <a:ext cx="4031853" cy="39801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lnSpc>
                    <a:spcPts val="1600"/>
                  </a:lnSpc>
                </a:pPr>
                <a:r>
                  <a:rPr lang="en-US" altLang="en-US" sz="1400">
                    <a:solidFill>
                      <a:srgbClr val="282828"/>
                    </a:solidFill>
                    <a:latin typeface="Microsoft YaHei" pitchFamily="34" charset="-122"/>
                    <a:ea typeface="Microsoft YaHei" pitchFamily="34" charset="-122"/>
                    <a:sym typeface="Microsoft YaHei" pitchFamily="34" charset="-122"/>
                  </a:rPr>
                  <a:t>Once again, </a:t>
                </a:r>
                <a:r>
                  <a:rPr lang="en-US" altLang="en-US" sz="1400"/>
                  <a:t>Polynom</a:t>
                </a:r>
                <a:r>
                  <a:rPr lang="en-US" altLang="zh-CN" sz="1400">
                    <a:sym typeface="宋体" pitchFamily="2" charset="-122"/>
                  </a:rPr>
                  <a:t>i</a:t>
                </a:r>
                <a:r>
                  <a:rPr lang="en-US" altLang="en-US" sz="1400"/>
                  <a:t>al SVM has </a:t>
                </a:r>
              </a:p>
              <a:p>
                <a:pPr>
                  <a:lnSpc>
                    <a:spcPts val="1600"/>
                  </a:lnSpc>
                </a:pPr>
                <a:r>
                  <a:rPr lang="en-US" altLang="en-US" sz="1400"/>
                  <a:t>lowest log loss together with highest accuracy.</a:t>
                </a:r>
                <a:r>
                  <a:rPr lang="en-US" altLang="en-US" sz="1400">
                    <a:solidFill>
                      <a:srgbClr val="282828"/>
                    </a:solidFill>
                    <a:latin typeface="Microsoft YaHei" pitchFamily="34" charset="-122"/>
                    <a:ea typeface="Microsoft YaHei" pitchFamily="34" charset="-122"/>
                    <a:sym typeface="Microsoft YaHei" pitchFamily="34" charset="-122"/>
                  </a:rPr>
                  <a:t> </a:t>
                </a:r>
                <a:endParaRPr lang="en-US" altLang="en-US" sz="2400"/>
              </a:p>
            </p:txBody>
          </p:sp>
        </p:grpSp>
        <p:grpSp>
          <p:nvGrpSpPr>
            <p:cNvPr id="13327" name="组合 22551"/>
            <p:cNvGrpSpPr>
              <a:grpSpLocks/>
            </p:cNvGrpSpPr>
            <p:nvPr/>
          </p:nvGrpSpPr>
          <p:grpSpPr bwMode="auto">
            <a:xfrm>
              <a:off x="837" y="3360"/>
              <a:ext cx="1261" cy="908"/>
              <a:chOff x="0" y="0"/>
              <a:chExt cx="396000" cy="576000"/>
            </a:xfrm>
          </p:grpSpPr>
          <p:sp>
            <p:nvSpPr>
              <p:cNvPr id="13328" name="矩形 75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6000" cy="576000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lang="en-US" altLang="en-US" sz="2400">
                    <a:solidFill>
                      <a:srgbClr val="FFFFFF"/>
                    </a:solidFill>
                    <a:latin typeface="Microsoft YaHei" pitchFamily="34" charset="-122"/>
                    <a:ea typeface="Microsoft YaHei" pitchFamily="34" charset="-122"/>
                    <a:sym typeface="Microsoft YaHei" pitchFamily="34" charset="-122"/>
                  </a:rPr>
                  <a:t>PV</a:t>
                </a:r>
              </a:p>
            </p:txBody>
          </p:sp>
          <p:sp>
            <p:nvSpPr>
              <p:cNvPr id="13329" name="TextBox 76"/>
              <p:cNvSpPr>
                <a:spLocks noChangeArrowheads="1"/>
              </p:cNvSpPr>
              <p:nvPr/>
            </p:nvSpPr>
            <p:spPr bwMode="auto">
              <a:xfrm>
                <a:off x="26077" y="57167"/>
                <a:ext cx="365806" cy="4595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endParaRPr lang="en-US" altLang="zh-CN" sz="320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endParaRPr>
              </a:p>
            </p:txBody>
          </p:sp>
        </p:grpSp>
      </p:grpSp>
      <p:graphicFrame>
        <p:nvGraphicFramePr>
          <p:cNvPr id="12" name="表格 11"/>
          <p:cNvGraphicFramePr/>
          <p:nvPr/>
        </p:nvGraphicFramePr>
        <p:xfrm>
          <a:off x="333375" y="4059238"/>
          <a:ext cx="6203950" cy="271303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05100"/>
                <a:gridCol w="1882775"/>
                <a:gridCol w="1616075"/>
              </a:tblGrid>
              <a:tr h="581592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MODEL</a:t>
                      </a:r>
                    </a:p>
                  </a:txBody>
                  <a:tcPr marL="121920" marR="121920" marT="60953" marB="60953">
                    <a:solidFill>
                      <a:srgbClr val="FF860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LOG LOSS</a:t>
                      </a:r>
                    </a:p>
                  </a:txBody>
                  <a:tcPr marL="121920" marR="121920" marT="60953" marB="60953">
                    <a:solidFill>
                      <a:srgbClr val="FF860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ACCURACY</a:t>
                      </a:r>
                    </a:p>
                  </a:txBody>
                  <a:tcPr marL="121920" marR="121920" marT="60953" marB="60953">
                    <a:solidFill>
                      <a:srgbClr val="FF8607"/>
                    </a:solidFill>
                  </a:tcPr>
                </a:tc>
              </a:tr>
              <a:tr h="36825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Polynom</a:t>
                      </a:r>
                      <a:r>
                        <a:rPr lang="en-US" altLang="zh-CN" sz="1600" dirty="0" smtClean="0"/>
                        <a:t>i</a:t>
                      </a:r>
                      <a:r>
                        <a:rPr lang="en-US" sz="1600" dirty="0" smtClean="0"/>
                        <a:t>al</a:t>
                      </a:r>
                      <a:r>
                        <a:rPr lang="en-US" sz="1600" baseline="0" dirty="0" smtClean="0"/>
                        <a:t> SVM</a:t>
                      </a:r>
                    </a:p>
                  </a:txBody>
                  <a:tcPr marL="121920" marR="121920" marT="60953" marB="60953">
                    <a:solidFill>
                      <a:srgbClr val="FCDD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0.5</a:t>
                      </a:r>
                      <a:r>
                        <a:rPr lang="en-US" altLang="zh-CN" sz="1600" dirty="0" smtClean="0"/>
                        <a:t>37</a:t>
                      </a:r>
                    </a:p>
                  </a:txBody>
                  <a:tcPr marL="121920" marR="121920" marT="60953" marB="60953">
                    <a:solidFill>
                      <a:srgbClr val="FCDD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72%</a:t>
                      </a:r>
                    </a:p>
                  </a:txBody>
                  <a:tcPr marL="121920" marR="121920" marT="60953" marB="60953">
                    <a:solidFill>
                      <a:srgbClr val="FCDDCF"/>
                    </a:solidFill>
                  </a:tcPr>
                </a:tc>
              </a:tr>
              <a:tr h="36825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</a:t>
                      </a:r>
                      <a:r>
                        <a:rPr lang="en-US" altLang="zh-CN" sz="1600" dirty="0" smtClean="0"/>
                        <a:t>ogistic Regression</a:t>
                      </a:r>
                    </a:p>
                  </a:txBody>
                  <a:tcPr marL="121920" marR="121920" marT="60953" marB="60953">
                    <a:solidFill>
                      <a:srgbClr val="FDEF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0.5</a:t>
                      </a:r>
                      <a:r>
                        <a:rPr lang="en-US" altLang="zh-CN" sz="1600" dirty="0" smtClean="0"/>
                        <a:t>39</a:t>
                      </a:r>
                    </a:p>
                  </a:txBody>
                  <a:tcPr marL="121920" marR="121920" marT="60953" marB="60953">
                    <a:solidFill>
                      <a:srgbClr val="FDEF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71.2%</a:t>
                      </a:r>
                    </a:p>
                  </a:txBody>
                  <a:tcPr marL="121920" marR="121920" marT="60953" marB="60953">
                    <a:solidFill>
                      <a:srgbClr val="FDEFE9"/>
                    </a:solidFill>
                  </a:tcPr>
                </a:tc>
              </a:tr>
              <a:tr h="51302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Artificial</a:t>
                      </a:r>
                      <a:r>
                        <a:rPr lang="en-US" sz="1600" baseline="0" dirty="0" smtClean="0"/>
                        <a:t> Neural N</a:t>
                      </a:r>
                      <a:r>
                        <a:rPr lang="en-US" altLang="zh-CN" sz="1600" baseline="0" dirty="0" smtClean="0"/>
                        <a:t>etwork</a:t>
                      </a:r>
                    </a:p>
                  </a:txBody>
                  <a:tcPr marL="121920" marR="121920" marT="60953" marB="60953">
                    <a:solidFill>
                      <a:srgbClr val="FCDD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0.5</a:t>
                      </a:r>
                      <a:r>
                        <a:rPr lang="en-US" altLang="zh-CN" sz="1600" dirty="0" smtClean="0"/>
                        <a:t>56</a:t>
                      </a:r>
                    </a:p>
                  </a:txBody>
                  <a:tcPr marL="121920" marR="121920" marT="60953" marB="60953">
                    <a:solidFill>
                      <a:srgbClr val="FCDD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71%</a:t>
                      </a:r>
                    </a:p>
                  </a:txBody>
                  <a:tcPr marL="121920" marR="121920" marT="60953" marB="60953">
                    <a:solidFill>
                      <a:srgbClr val="FCDDCF"/>
                    </a:solidFill>
                  </a:tcPr>
                </a:tc>
              </a:tr>
              <a:tr h="51365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</a:t>
                      </a:r>
                      <a:r>
                        <a:rPr lang="en-US" altLang="zh-CN" sz="1600" dirty="0" smtClean="0"/>
                        <a:t>ecision Tree</a:t>
                      </a:r>
                    </a:p>
                  </a:txBody>
                  <a:tcPr marL="121920" marR="121920" marT="60953" marB="60953">
                    <a:solidFill>
                      <a:srgbClr val="FDEF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Not Applicable</a:t>
                      </a:r>
                    </a:p>
                  </a:txBody>
                  <a:tcPr marL="121920" marR="121920" marT="60953" marB="60953">
                    <a:solidFill>
                      <a:srgbClr val="FDEF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71.2%</a:t>
                      </a:r>
                    </a:p>
                  </a:txBody>
                  <a:tcPr marL="121920" marR="121920" marT="60953" marB="60953">
                    <a:solidFill>
                      <a:srgbClr val="FDEFE9"/>
                    </a:solidFill>
                  </a:tcPr>
                </a:tc>
              </a:tr>
              <a:tr h="36825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Naive B</a:t>
                      </a:r>
                      <a:r>
                        <a:rPr lang="en-US" altLang="zh-CN" sz="1600" dirty="0" smtClean="0"/>
                        <a:t>ayes</a:t>
                      </a:r>
                    </a:p>
                  </a:txBody>
                  <a:tcPr marL="121920" marR="121920" marT="60953" marB="60953">
                    <a:solidFill>
                      <a:srgbClr val="FCDD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0.690</a:t>
                      </a:r>
                    </a:p>
                  </a:txBody>
                  <a:tcPr marL="121920" marR="121920" marT="60953" marB="60953">
                    <a:solidFill>
                      <a:srgbClr val="FCDD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68.3%</a:t>
                      </a:r>
                    </a:p>
                  </a:txBody>
                  <a:tcPr marL="121920" marR="121920" marT="60953" marB="60953">
                    <a:solidFill>
                      <a:srgbClr val="FCDDCF"/>
                    </a:solidFill>
                  </a:tcPr>
                </a:tc>
              </a:tr>
            </a:tbl>
          </a:graphicData>
        </a:graphic>
      </p:graphicFrame>
      <p:pic>
        <p:nvPicPr>
          <p:cNvPr id="13360" name="图片 12" descr="RO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238" y="363538"/>
            <a:ext cx="7188200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361" name="组合 13"/>
          <p:cNvGrpSpPr>
            <a:grpSpLocks/>
          </p:cNvGrpSpPr>
          <p:nvPr/>
        </p:nvGrpSpPr>
        <p:grpSpPr bwMode="auto">
          <a:xfrm>
            <a:off x="6869113" y="5530850"/>
            <a:ext cx="6443662" cy="868363"/>
            <a:chOff x="837" y="3243"/>
            <a:chExt cx="7611" cy="1025"/>
          </a:xfrm>
        </p:grpSpPr>
        <p:grpSp>
          <p:nvGrpSpPr>
            <p:cNvPr id="13362" name="组合 14"/>
            <p:cNvGrpSpPr>
              <a:grpSpLocks/>
            </p:cNvGrpSpPr>
            <p:nvPr/>
          </p:nvGrpSpPr>
          <p:grpSpPr bwMode="auto">
            <a:xfrm>
              <a:off x="2098" y="3243"/>
              <a:ext cx="6350" cy="991"/>
              <a:chOff x="0" y="0"/>
              <a:chExt cx="4032448" cy="629576"/>
            </a:xfrm>
          </p:grpSpPr>
          <p:sp>
            <p:nvSpPr>
              <p:cNvPr id="16" name="矩形 73"/>
              <p:cNvSpPr/>
              <p:nvPr/>
            </p:nvSpPr>
            <p:spPr>
              <a:xfrm>
                <a:off x="595" y="0"/>
                <a:ext cx="3224530" cy="29761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r>
                  <a:rPr lang="en-US" altLang="en-US" b="1">
                    <a:solidFill>
                      <a:srgbClr val="282828"/>
                    </a:solidFill>
                    <a:latin typeface="Microsoft YaHei" pitchFamily="34" charset="-122"/>
                    <a:ea typeface="Microsoft YaHei" pitchFamily="34" charset="-122"/>
                    <a:sym typeface="Microsoft YaHei" pitchFamily="34" charset="-122"/>
                  </a:rPr>
                  <a:t>Ensemble</a:t>
                </a:r>
              </a:p>
            </p:txBody>
          </p:sp>
          <p:sp>
            <p:nvSpPr>
              <p:cNvPr id="17" name="矩形 74"/>
              <p:cNvSpPr/>
              <p:nvPr/>
            </p:nvSpPr>
            <p:spPr>
              <a:xfrm>
                <a:off x="595" y="241661"/>
                <a:ext cx="4031853" cy="38808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lnSpc>
                    <a:spcPts val="1600"/>
                  </a:lnSpc>
                </a:pPr>
                <a:r>
                  <a:rPr lang="en-US" altLang="en-US" sz="1400"/>
                  <a:t>Confiden</a:t>
                </a:r>
                <a:r>
                  <a:rPr lang="en-US" altLang="zh-CN" sz="1400">
                    <a:sym typeface="宋体" pitchFamily="2" charset="-122"/>
                  </a:rPr>
                  <a:t>ce-Weighted Voting</a:t>
                </a:r>
              </a:p>
              <a:p>
                <a:pPr>
                  <a:lnSpc>
                    <a:spcPts val="1600"/>
                  </a:lnSpc>
                </a:pPr>
                <a:r>
                  <a:rPr lang="en-US" altLang="en-US" sz="1400">
                    <a:solidFill>
                      <a:srgbClr val="282828"/>
                    </a:solidFill>
                    <a:latin typeface="Microsoft YaHei" pitchFamily="34" charset="-122"/>
                    <a:ea typeface="Microsoft YaHei" pitchFamily="34" charset="-122"/>
                    <a:sym typeface="Microsoft YaHei" pitchFamily="34" charset="-122"/>
                  </a:rPr>
                  <a:t>among TOP 3 models (SVM, LR &amp; ANN) </a:t>
                </a:r>
                <a:endParaRPr lang="en-US" altLang="en-US" sz="2400"/>
              </a:p>
            </p:txBody>
          </p:sp>
        </p:grpSp>
        <p:grpSp>
          <p:nvGrpSpPr>
            <p:cNvPr id="13365" name="组合 17"/>
            <p:cNvGrpSpPr>
              <a:grpSpLocks/>
            </p:cNvGrpSpPr>
            <p:nvPr/>
          </p:nvGrpSpPr>
          <p:grpSpPr bwMode="auto">
            <a:xfrm>
              <a:off x="837" y="3360"/>
              <a:ext cx="1261" cy="908"/>
              <a:chOff x="0" y="0"/>
              <a:chExt cx="396000" cy="576000"/>
            </a:xfrm>
          </p:grpSpPr>
          <p:sp>
            <p:nvSpPr>
              <p:cNvPr id="13366" name="矩形 75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6000" cy="576000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lang="en-US" altLang="en-US" sz="2400">
                    <a:solidFill>
                      <a:srgbClr val="FFFFFF"/>
                    </a:solidFill>
                    <a:latin typeface="Microsoft YaHei" pitchFamily="34" charset="-122"/>
                    <a:ea typeface="Microsoft YaHei" pitchFamily="34" charset="-122"/>
                    <a:sym typeface="Microsoft YaHei" pitchFamily="34" charset="-122"/>
                  </a:rPr>
                  <a:t>ENS</a:t>
                </a:r>
              </a:p>
            </p:txBody>
          </p:sp>
          <p:sp>
            <p:nvSpPr>
              <p:cNvPr id="13367" name="TextBox 76"/>
              <p:cNvSpPr>
                <a:spLocks noChangeArrowheads="1"/>
              </p:cNvSpPr>
              <p:nvPr/>
            </p:nvSpPr>
            <p:spPr bwMode="auto">
              <a:xfrm>
                <a:off x="26077" y="57167"/>
                <a:ext cx="365806" cy="4596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endParaRPr lang="en-US" altLang="zh-CN" sz="320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endParaRPr>
              </a:p>
            </p:txBody>
          </p:sp>
        </p:grpSp>
      </p:grp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矩形 3"/>
          <p:cNvSpPr>
            <a:spLocks noChangeArrowheads="1"/>
          </p:cNvSpPr>
          <p:nvPr/>
        </p:nvSpPr>
        <p:spPr bwMode="auto">
          <a:xfrm>
            <a:off x="635000" y="236538"/>
            <a:ext cx="29527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>
                <a:solidFill>
                  <a:srgbClr val="282828"/>
                </a:solidFill>
                <a:latin typeface="Impact" pitchFamily="34" charset="0"/>
                <a:ea typeface="Microsoft YaHei" pitchFamily="34" charset="-122"/>
                <a:sym typeface="Impact" pitchFamily="34" charset="0"/>
              </a:rPr>
              <a:t>Prediction for 32</a:t>
            </a:r>
            <a:endParaRPr lang="en-US" altLang="en-US" sz="2400" dirty="0"/>
          </a:p>
        </p:txBody>
      </p:sp>
      <p:sp>
        <p:nvSpPr>
          <p:cNvPr id="14338" name="等腰三角形 4"/>
          <p:cNvSpPr>
            <a:spLocks noChangeArrowheads="1"/>
          </p:cNvSpPr>
          <p:nvPr/>
        </p:nvSpPr>
        <p:spPr bwMode="auto">
          <a:xfrm rot="5400000">
            <a:off x="-53181" y="210344"/>
            <a:ext cx="774700" cy="668338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Microsoft YaHei" pitchFamily="34" charset="-122"/>
              <a:ea typeface="Microsoft YaHei" pitchFamily="34" charset="-122"/>
              <a:sym typeface="Microsoft YaHei" pitchFamily="34" charset="-122"/>
            </a:endParaRPr>
          </a:p>
        </p:txBody>
      </p:sp>
      <p:sp useBgFill="1">
        <p:nvSpPr>
          <p:cNvPr id="14" name="椭圆形标注 13"/>
          <p:cNvSpPr/>
          <p:nvPr/>
        </p:nvSpPr>
        <p:spPr>
          <a:xfrm>
            <a:off x="7059613" y="96838"/>
            <a:ext cx="2992437" cy="2047875"/>
          </a:xfrm>
          <a:prstGeom prst="wedgeEllipseCallout">
            <a:avLst/>
          </a:prstGeom>
          <a:ln>
            <a:noFill/>
          </a:ln>
          <a:effectLst>
            <a:outerShdw blurRad="241300" dist="228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265988" y="515938"/>
            <a:ext cx="3386137" cy="13128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/>
            <a:r>
              <a:rPr lang="en-US" altLang="zh-CN" sz="2665" b="1" noProof="1" smtClean="0">
                <a:solidFill>
                  <a:srgbClr val="FF860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sym typeface="+mn-ea"/>
              </a:rPr>
              <a:t>Accuracy:81.25</a:t>
            </a:r>
            <a:r>
              <a:rPr lang="en-US" altLang="zh-CN" sz="2665" b="1" noProof="1">
                <a:solidFill>
                  <a:srgbClr val="FF860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sym typeface="+mn-ea"/>
              </a:rPr>
              <a:t>%</a:t>
            </a:r>
            <a:endParaRPr lang="en-US" altLang="zh-CN" sz="2665" b="1" noProof="1">
              <a:solidFill>
                <a:srgbClr val="FF8607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  <a:p>
            <a:pPr fontAlgn="auto"/>
            <a:r>
              <a:rPr lang="en-US" altLang="zh-CN" sz="2665" b="1" noProof="1">
                <a:solidFill>
                  <a:srgbClr val="FF860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sym typeface="+mn-ea"/>
              </a:rPr>
              <a:t>26 correct </a:t>
            </a:r>
            <a:endParaRPr lang="en-US" altLang="zh-CN" sz="2665" b="1" noProof="1">
              <a:solidFill>
                <a:srgbClr val="FF8607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  <a:p>
            <a:pPr fontAlgn="auto"/>
            <a:r>
              <a:rPr lang="en-US" altLang="zh-CN" sz="2665" b="1" noProof="1">
                <a:solidFill>
                  <a:srgbClr val="FF860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sym typeface="+mn-ea"/>
              </a:rPr>
              <a:t>6 wrong</a:t>
            </a:r>
            <a:endParaRPr lang="en-US" altLang="zh-CN" sz="2665" b="1" noProof="1">
              <a:solidFill>
                <a:srgbClr val="FF8607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</p:txBody>
      </p:sp>
      <p:pic>
        <p:nvPicPr>
          <p:cNvPr id="14341" name="图片 3" descr="3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7" y="701675"/>
            <a:ext cx="12303140" cy="790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矩形 3"/>
          <p:cNvSpPr>
            <a:spLocks noChangeArrowheads="1"/>
          </p:cNvSpPr>
          <p:nvPr/>
        </p:nvSpPr>
        <p:spPr bwMode="auto">
          <a:xfrm>
            <a:off x="635000" y="236538"/>
            <a:ext cx="40401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solidFill>
                  <a:srgbClr val="282828"/>
                </a:solidFill>
                <a:latin typeface="Impact" pitchFamily="34" charset="0"/>
                <a:ea typeface="Microsoft YaHei" pitchFamily="34" charset="-122"/>
                <a:sym typeface="Impact" pitchFamily="34" charset="0"/>
              </a:rPr>
              <a:t>Prediction for SWEET 16</a:t>
            </a:r>
            <a:endParaRPr lang="en-US" altLang="en-US" sz="2400"/>
          </a:p>
        </p:txBody>
      </p:sp>
      <p:sp>
        <p:nvSpPr>
          <p:cNvPr id="15362" name="等腰三角形 4"/>
          <p:cNvSpPr>
            <a:spLocks noChangeArrowheads="1"/>
          </p:cNvSpPr>
          <p:nvPr/>
        </p:nvSpPr>
        <p:spPr bwMode="auto">
          <a:xfrm rot="5400000">
            <a:off x="-53181" y="210344"/>
            <a:ext cx="774700" cy="668338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Microsoft YaHei" pitchFamily="34" charset="-122"/>
              <a:ea typeface="Microsoft YaHei" pitchFamily="34" charset="-122"/>
              <a:sym typeface="Microsoft YaHei" pitchFamily="34" charset="-122"/>
            </a:endParaRPr>
          </a:p>
        </p:txBody>
      </p:sp>
      <p:sp useBgFill="1">
        <p:nvSpPr>
          <p:cNvPr id="14" name="椭圆形标注 13"/>
          <p:cNvSpPr/>
          <p:nvPr/>
        </p:nvSpPr>
        <p:spPr>
          <a:xfrm>
            <a:off x="8840788" y="4067175"/>
            <a:ext cx="2990850" cy="2047875"/>
          </a:xfrm>
          <a:prstGeom prst="wedgeEllipseCallout">
            <a:avLst/>
          </a:prstGeom>
          <a:ln>
            <a:noFill/>
          </a:ln>
          <a:effectLst>
            <a:outerShdw blurRad="241300" dist="228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228138" y="4421188"/>
            <a:ext cx="3340100" cy="13128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/>
            <a:r>
              <a:rPr lang="en-US" altLang="zh-CN" sz="2665" b="1" noProof="1" smtClean="0">
                <a:solidFill>
                  <a:srgbClr val="FF860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</a:rPr>
              <a:t>Accuracy:75</a:t>
            </a:r>
            <a:r>
              <a:rPr lang="en-US" altLang="zh-CN" sz="2665" b="1" noProof="1">
                <a:solidFill>
                  <a:srgbClr val="FF860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</a:rPr>
              <a:t>%</a:t>
            </a:r>
            <a:endParaRPr lang="en-US" altLang="zh-CN" sz="2665" b="1" noProof="1">
              <a:solidFill>
                <a:srgbClr val="FF8607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fontAlgn="auto"/>
            <a:r>
              <a:rPr lang="en-US" altLang="zh-CN" sz="2665" b="1" noProof="1">
                <a:solidFill>
                  <a:srgbClr val="FF860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</a:rPr>
              <a:t>12 correct</a:t>
            </a:r>
            <a:endParaRPr lang="en-US" altLang="zh-CN" sz="2665" b="1" noProof="1">
              <a:solidFill>
                <a:srgbClr val="FF8607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fontAlgn="auto"/>
            <a:r>
              <a:rPr lang="en-US" altLang="zh-CN" sz="2665" b="1" noProof="1">
                <a:solidFill>
                  <a:srgbClr val="FF860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</a:rPr>
              <a:t> 4 wrong</a:t>
            </a:r>
            <a:r>
              <a:rPr lang="en-US" altLang="zh-CN" sz="2400" noProof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</a:rPr>
              <a:t> </a:t>
            </a:r>
            <a:endParaRPr lang="en-US" altLang="zh-CN" sz="2400" noProof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5365" name="图片 3" descr="sweet 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236538"/>
            <a:ext cx="9601200" cy="672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矩形 1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Microsoft YaHei" pitchFamily="34" charset="-122"/>
              <a:ea typeface="Microsoft YaHei" pitchFamily="34" charset="-122"/>
              <a:sym typeface="Microsoft YaHei" pitchFamily="34" charset="-122"/>
            </a:endParaRPr>
          </a:p>
        </p:txBody>
      </p:sp>
      <p:sp>
        <p:nvSpPr>
          <p:cNvPr id="16386" name="矩形 3"/>
          <p:cNvSpPr>
            <a:spLocks noChangeArrowheads="1"/>
          </p:cNvSpPr>
          <p:nvPr/>
        </p:nvSpPr>
        <p:spPr bwMode="auto">
          <a:xfrm>
            <a:off x="635000" y="236538"/>
            <a:ext cx="35290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solidFill>
                  <a:srgbClr val="FFFFFF"/>
                </a:solidFill>
                <a:latin typeface="Impact" pitchFamily="34" charset="0"/>
                <a:ea typeface="Microsoft YaHei" pitchFamily="34" charset="-122"/>
                <a:sym typeface="Impact" pitchFamily="34" charset="0"/>
              </a:rPr>
              <a:t>Interesting Analysis</a:t>
            </a:r>
            <a:endParaRPr lang="zh-CN" altLang="en-US" sz="2400"/>
          </a:p>
        </p:txBody>
      </p:sp>
      <p:sp>
        <p:nvSpPr>
          <p:cNvPr id="16387" name="等腰三角形 4"/>
          <p:cNvSpPr>
            <a:spLocks noChangeArrowheads="1"/>
          </p:cNvSpPr>
          <p:nvPr/>
        </p:nvSpPr>
        <p:spPr bwMode="auto">
          <a:xfrm rot="5400000">
            <a:off x="-53181" y="210344"/>
            <a:ext cx="774700" cy="668338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Microsoft YaHei" pitchFamily="34" charset="-122"/>
              <a:ea typeface="Microsoft YaHei" pitchFamily="34" charset="-122"/>
              <a:sym typeface="Microsoft YaHei" pitchFamily="34" charset="-122"/>
            </a:endParaRPr>
          </a:p>
        </p:txBody>
      </p:sp>
      <p:grpSp>
        <p:nvGrpSpPr>
          <p:cNvPr id="16388" name="组合 3"/>
          <p:cNvGrpSpPr>
            <a:grpSpLocks/>
          </p:cNvGrpSpPr>
          <p:nvPr/>
        </p:nvGrpSpPr>
        <p:grpSpPr bwMode="auto">
          <a:xfrm>
            <a:off x="7512050" y="900113"/>
            <a:ext cx="3998913" cy="3952875"/>
            <a:chOff x="9505" y="2685"/>
            <a:chExt cx="4722" cy="4669"/>
          </a:xfrm>
        </p:grpSpPr>
        <p:grpSp>
          <p:nvGrpSpPr>
            <p:cNvPr id="16389" name="组合 32794"/>
            <p:cNvGrpSpPr>
              <a:grpSpLocks/>
            </p:cNvGrpSpPr>
            <p:nvPr/>
          </p:nvGrpSpPr>
          <p:grpSpPr bwMode="auto">
            <a:xfrm>
              <a:off x="9538" y="2685"/>
              <a:ext cx="3542" cy="510"/>
              <a:chOff x="0" y="0"/>
              <a:chExt cx="2249266" cy="324000"/>
            </a:xfrm>
          </p:grpSpPr>
          <p:grpSp>
            <p:nvGrpSpPr>
              <p:cNvPr id="16390" name="组合 32795"/>
              <p:cNvGrpSpPr>
                <a:grpSpLocks/>
              </p:cNvGrpSpPr>
              <p:nvPr/>
            </p:nvGrpSpPr>
            <p:grpSpPr bwMode="auto">
              <a:xfrm>
                <a:off x="0" y="0"/>
                <a:ext cx="2249266" cy="324000"/>
                <a:chOff x="0" y="0"/>
                <a:chExt cx="2249266" cy="324000"/>
              </a:xfrm>
            </p:grpSpPr>
            <p:sp>
              <p:nvSpPr>
                <p:cNvPr id="16391" name="矩形 58"/>
                <p:cNvSpPr>
                  <a:spLocks noChangeArrowheads="1"/>
                </p:cNvSpPr>
                <p:nvPr/>
              </p:nvSpPr>
              <p:spPr bwMode="auto">
                <a:xfrm>
                  <a:off x="72000" y="0"/>
                  <a:ext cx="2177266" cy="324000"/>
                </a:xfrm>
                <a:prstGeom prst="rect">
                  <a:avLst/>
                </a:prstGeom>
                <a:solidFill>
                  <a:srgbClr val="2929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en-US" sz="2400">
                    <a:solidFill>
                      <a:srgbClr val="FFFFFF"/>
                    </a:solidFill>
                    <a:latin typeface="Microsoft YaHei" pitchFamily="34" charset="-122"/>
                    <a:ea typeface="Microsoft YaHei" pitchFamily="34" charset="-122"/>
                    <a:sym typeface="Microsoft YaHei" pitchFamily="34" charset="-122"/>
                  </a:endParaRPr>
                </a:p>
              </p:txBody>
            </p:sp>
            <p:sp>
              <p:nvSpPr>
                <p:cNvPr id="16392" name="矩形 60"/>
                <p:cNvSpPr>
                  <a:spLocks noChangeArrowheads="1"/>
                </p:cNvSpPr>
                <p:nvPr/>
              </p:nvSpPr>
              <p:spPr bwMode="auto">
                <a:xfrm>
                  <a:off x="72000" y="0"/>
                  <a:ext cx="72000" cy="324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en-US" sz="2400">
                    <a:solidFill>
                      <a:srgbClr val="FFFFFF"/>
                    </a:solidFill>
                    <a:latin typeface="Microsoft YaHei" pitchFamily="34" charset="-122"/>
                    <a:ea typeface="Microsoft YaHei" pitchFamily="34" charset="-122"/>
                    <a:sym typeface="Microsoft YaHei" pitchFamily="34" charset="-122"/>
                  </a:endParaRPr>
                </a:p>
              </p:txBody>
            </p:sp>
            <p:sp>
              <p:nvSpPr>
                <p:cNvPr id="16393" name="等腰三角形 61"/>
                <p:cNvSpPr>
                  <a:spLocks noChangeArrowheads="1"/>
                </p:cNvSpPr>
                <p:nvPr/>
              </p:nvSpPr>
              <p:spPr bwMode="auto">
                <a:xfrm rot="-5400000">
                  <a:off x="-18000" y="126000"/>
                  <a:ext cx="108000" cy="72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en-US" sz="2400">
                    <a:solidFill>
                      <a:srgbClr val="FFFFFF"/>
                    </a:solidFill>
                    <a:latin typeface="Microsoft YaHei" pitchFamily="34" charset="-122"/>
                    <a:ea typeface="Microsoft YaHei" pitchFamily="34" charset="-122"/>
                    <a:sym typeface="Microsoft YaHei" pitchFamily="34" charset="-122"/>
                  </a:endParaRPr>
                </a:p>
              </p:txBody>
            </p:sp>
          </p:grpSp>
          <p:sp>
            <p:nvSpPr>
              <p:cNvPr id="16394" name="TextBox 57"/>
              <p:cNvSpPr>
                <a:spLocks noChangeArrowheads="1"/>
              </p:cNvSpPr>
              <p:nvPr/>
            </p:nvSpPr>
            <p:spPr bwMode="auto">
              <a:xfrm>
                <a:off x="166819" y="23488"/>
                <a:ext cx="2082447" cy="2539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en-US" sz="1600">
                    <a:solidFill>
                      <a:srgbClr val="FFFFFF"/>
                    </a:solidFill>
                    <a:latin typeface="Microsoft YaHei" pitchFamily="34" charset="-122"/>
                    <a:ea typeface="Microsoft YaHei" pitchFamily="34" charset="-122"/>
                    <a:sym typeface="Microsoft YaHei" pitchFamily="34" charset="-122"/>
                  </a:rPr>
                  <a:t>How we did the analysis</a:t>
                </a:r>
              </a:p>
            </p:txBody>
          </p:sp>
        </p:grpSp>
        <p:sp>
          <p:nvSpPr>
            <p:cNvPr id="32801" name="TextBox 55"/>
            <p:cNvSpPr/>
            <p:nvPr/>
          </p:nvSpPr>
          <p:spPr>
            <a:xfrm>
              <a:off x="9505" y="3203"/>
              <a:ext cx="4722" cy="415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300" b="1">
                  <a:solidFill>
                    <a:schemeClr val="bg1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rPr>
                <a:t>Two Conditions</a:t>
              </a:r>
              <a:r>
                <a:rPr lang="en-US" altLang="zh-CN" sz="1300">
                  <a:solidFill>
                    <a:srgbClr val="292929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rPr>
                <a:t> in selecting games: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300">
                  <a:solidFill>
                    <a:srgbClr val="292929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rPr>
                <a:t>1) delta of seed ≤ -5, which means Team1 had much better seed than Team2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300">
                  <a:solidFill>
                    <a:srgbClr val="292929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rPr>
                <a:t>2) only blue points, which means Team1 lost the game (even though Team1 was expected to win due to its better seed)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300" b="1">
                  <a:solidFill>
                    <a:schemeClr val="bg1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rPr>
                <a:t>Our Intuition</a:t>
              </a:r>
              <a:endParaRPr lang="en-US" altLang="zh-CN" sz="1300">
                <a:solidFill>
                  <a:srgbClr val="292929"/>
                </a:solidFill>
                <a:latin typeface="Microsoft YaHei" pitchFamily="34" charset="-122"/>
                <a:ea typeface="Microsoft YaHei" pitchFamily="34" charset="-122"/>
                <a:sym typeface="Microsoft YaHei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300">
                  <a:solidFill>
                    <a:srgbClr val="292929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rPr>
                <a:t>Team1's failure may be related to some unfavorable outside reasons (e.g. far away from the host city)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300" b="1">
                  <a:solidFill>
                    <a:schemeClr val="bg1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rPr>
                <a:t>In Fact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300">
                  <a:solidFill>
                    <a:srgbClr val="292929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rPr>
                <a:t>we find just the opposite! In the majority of these games (marked by orange rectangle), Team1 was closer to the host city than Team2 </a:t>
              </a:r>
            </a:p>
          </p:txBody>
        </p:sp>
      </p:grpSp>
      <p:grpSp>
        <p:nvGrpSpPr>
          <p:cNvPr id="16396" name="组合 32802"/>
          <p:cNvGrpSpPr>
            <a:grpSpLocks/>
          </p:cNvGrpSpPr>
          <p:nvPr/>
        </p:nvGrpSpPr>
        <p:grpSpPr bwMode="auto">
          <a:xfrm>
            <a:off x="7512050" y="5348288"/>
            <a:ext cx="4476750" cy="979487"/>
            <a:chOff x="0" y="0"/>
            <a:chExt cx="3357703" cy="734311"/>
          </a:xfrm>
        </p:grpSpPr>
        <p:sp>
          <p:nvSpPr>
            <p:cNvPr id="16397" name="矩形 84"/>
            <p:cNvSpPr>
              <a:spLocks noChangeArrowheads="1"/>
            </p:cNvSpPr>
            <p:nvPr/>
          </p:nvSpPr>
          <p:spPr bwMode="auto">
            <a:xfrm>
              <a:off x="0" y="81208"/>
              <a:ext cx="108000" cy="10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 typeface="Arial" pitchFamily="34" charset="0"/>
                <a:buNone/>
              </a:pPr>
              <a:endParaRPr lang="zh-CN" altLang="en-US" sz="2400" b="1">
                <a:latin typeface="Microsoft YaHei" pitchFamily="34" charset="-122"/>
                <a:ea typeface="Microsoft YaHei" pitchFamily="34" charset="-122"/>
                <a:sym typeface="Microsoft YaHei" pitchFamily="34" charset="-122"/>
              </a:endParaRPr>
            </a:p>
          </p:txBody>
        </p:sp>
        <p:sp>
          <p:nvSpPr>
            <p:cNvPr id="16398" name="TextBox 85"/>
            <p:cNvSpPr>
              <a:spLocks noChangeArrowheads="1"/>
            </p:cNvSpPr>
            <p:nvPr/>
          </p:nvSpPr>
          <p:spPr bwMode="auto">
            <a:xfrm>
              <a:off x="106727" y="0"/>
              <a:ext cx="2589998" cy="264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1600" b="1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rPr>
                <a:t>Notice!</a:t>
              </a:r>
            </a:p>
          </p:txBody>
        </p:sp>
        <p:sp>
          <p:nvSpPr>
            <p:cNvPr id="32806" name="TextBox 86"/>
            <p:cNvSpPr/>
            <p:nvPr/>
          </p:nvSpPr>
          <p:spPr>
            <a:xfrm>
              <a:off x="117877" y="217794"/>
              <a:ext cx="3239826" cy="51651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just">
                <a:lnSpc>
                  <a:spcPts val="1500"/>
                </a:lnSpc>
              </a:pPr>
              <a:r>
                <a:rPr lang="en-US" altLang="en-US" sz="1300">
                  <a:solidFill>
                    <a:srgbClr val="292929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rPr>
                <a:t>Be careful about predicting the results of these games in which one of the teams has both better seed and distance advantage</a:t>
              </a:r>
            </a:p>
          </p:txBody>
        </p:sp>
      </p:grpSp>
      <p:pic>
        <p:nvPicPr>
          <p:cNvPr id="16400" name="图片 2" descr="Interesting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63" y="979488"/>
            <a:ext cx="6057900" cy="5543550"/>
          </a:xfrm>
          <a:prstGeom prst="rect">
            <a:avLst/>
          </a:prstGeom>
          <a:noFill/>
          <a:ln w="73025">
            <a:solidFill>
              <a:srgbClr val="B05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矩形 54" hidden="1"/>
          <p:cNvSpPr>
            <a:spLocks noChangeArrowheads="1"/>
          </p:cNvSpPr>
          <p:nvPr/>
        </p:nvSpPr>
        <p:spPr bwMode="auto">
          <a:xfrm>
            <a:off x="0" y="1941513"/>
            <a:ext cx="12192000" cy="2543175"/>
          </a:xfrm>
          <a:prstGeom prst="rect">
            <a:avLst/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Microsoft YaHei" pitchFamily="34" charset="-122"/>
              <a:ea typeface="Microsoft YaHei" pitchFamily="34" charset="-122"/>
              <a:sym typeface="Microsoft YaHei" pitchFamily="34" charset="-122"/>
            </a:endParaRPr>
          </a:p>
        </p:txBody>
      </p:sp>
      <p:sp>
        <p:nvSpPr>
          <p:cNvPr id="17410" name="矩形 18"/>
          <p:cNvSpPr>
            <a:spLocks noChangeArrowheads="1"/>
          </p:cNvSpPr>
          <p:nvPr/>
        </p:nvSpPr>
        <p:spPr bwMode="auto">
          <a:xfrm>
            <a:off x="635000" y="236538"/>
            <a:ext cx="20748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>
                <a:solidFill>
                  <a:srgbClr val="FF8607"/>
                </a:solidFill>
                <a:latin typeface="Impact" pitchFamily="34" charset="0"/>
                <a:ea typeface="Microsoft YaHei" pitchFamily="34" charset="-122"/>
                <a:sym typeface="Impact" pitchFamily="34" charset="0"/>
              </a:rPr>
              <a:t>Conclusion</a:t>
            </a:r>
            <a:endParaRPr lang="zh-CN" altLang="en-US" sz="2400"/>
          </a:p>
        </p:txBody>
      </p:sp>
      <p:sp>
        <p:nvSpPr>
          <p:cNvPr id="17411" name="等腰三角形 19"/>
          <p:cNvSpPr>
            <a:spLocks noChangeArrowheads="1"/>
          </p:cNvSpPr>
          <p:nvPr/>
        </p:nvSpPr>
        <p:spPr bwMode="auto">
          <a:xfrm rot="5400000">
            <a:off x="-53181" y="210344"/>
            <a:ext cx="774700" cy="668338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Microsoft YaHei" pitchFamily="34" charset="-122"/>
              <a:ea typeface="Microsoft YaHei" pitchFamily="34" charset="-122"/>
              <a:sym typeface="Microsoft YaHei" pitchFamily="34" charset="-122"/>
            </a:endParaRPr>
          </a:p>
        </p:txBody>
      </p:sp>
      <p:grpSp>
        <p:nvGrpSpPr>
          <p:cNvPr id="17412" name="组合 13"/>
          <p:cNvGrpSpPr>
            <a:grpSpLocks/>
          </p:cNvGrpSpPr>
          <p:nvPr/>
        </p:nvGrpSpPr>
        <p:grpSpPr bwMode="auto">
          <a:xfrm>
            <a:off x="1533525" y="3625850"/>
            <a:ext cx="5368925" cy="868363"/>
            <a:chOff x="837" y="3243"/>
            <a:chExt cx="6340" cy="1025"/>
          </a:xfrm>
        </p:grpSpPr>
        <p:grpSp>
          <p:nvGrpSpPr>
            <p:cNvPr id="17413" name="组合 14"/>
            <p:cNvGrpSpPr>
              <a:grpSpLocks/>
            </p:cNvGrpSpPr>
            <p:nvPr/>
          </p:nvGrpSpPr>
          <p:grpSpPr bwMode="auto">
            <a:xfrm>
              <a:off x="2098" y="3243"/>
              <a:ext cx="5079" cy="992"/>
              <a:chOff x="0" y="0"/>
              <a:chExt cx="3225323" cy="629613"/>
            </a:xfrm>
          </p:grpSpPr>
          <p:sp>
            <p:nvSpPr>
              <p:cNvPr id="16" name="矩形 73"/>
              <p:cNvSpPr/>
              <p:nvPr/>
            </p:nvSpPr>
            <p:spPr>
              <a:xfrm>
                <a:off x="398" y="0"/>
                <a:ext cx="3224925" cy="2973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r>
                  <a:rPr lang="en-US" altLang="en-US" b="1">
                    <a:solidFill>
                      <a:srgbClr val="282828"/>
                    </a:solidFill>
                    <a:latin typeface="Microsoft YaHei" pitchFamily="34" charset="-122"/>
                    <a:ea typeface="Microsoft YaHei" pitchFamily="34" charset="-122"/>
                    <a:sym typeface="Microsoft YaHei" pitchFamily="34" charset="-122"/>
                  </a:rPr>
                  <a:t>Game Attributes</a:t>
                </a:r>
              </a:p>
            </p:txBody>
          </p:sp>
          <p:sp>
            <p:nvSpPr>
              <p:cNvPr id="17" name="矩形 74"/>
              <p:cNvSpPr/>
              <p:nvPr/>
            </p:nvSpPr>
            <p:spPr>
              <a:xfrm>
                <a:off x="398" y="241432"/>
                <a:ext cx="2558274" cy="38771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fontAlgn="auto">
                  <a:lnSpc>
                    <a:spcPts val="1600"/>
                  </a:lnSpc>
                </a:pPr>
                <a:r>
                  <a:rPr lang="en-US" sz="1465" noProof="1">
                    <a:latin typeface="+mn-lt"/>
                    <a:ea typeface="+mn-ea"/>
                    <a:sym typeface="+mn-ea"/>
                  </a:rPr>
                  <a:t>Distance of Host Location from Team’s Home Campus</a:t>
                </a:r>
                <a:endParaRPr lang="en-US" sz="1465" noProof="1">
                  <a:sym typeface="+mn-ea"/>
                </a:endParaRPr>
              </a:p>
            </p:txBody>
          </p:sp>
        </p:grpSp>
        <p:grpSp>
          <p:nvGrpSpPr>
            <p:cNvPr id="17416" name="组合 17"/>
            <p:cNvGrpSpPr>
              <a:grpSpLocks/>
            </p:cNvGrpSpPr>
            <p:nvPr/>
          </p:nvGrpSpPr>
          <p:grpSpPr bwMode="auto">
            <a:xfrm>
              <a:off x="837" y="3360"/>
              <a:ext cx="1261" cy="908"/>
              <a:chOff x="0" y="0"/>
              <a:chExt cx="396000" cy="576000"/>
            </a:xfrm>
          </p:grpSpPr>
          <p:sp>
            <p:nvSpPr>
              <p:cNvPr id="17417" name="矩形 75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6000" cy="576000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lang="en-US" altLang="en-US" sz="2400">
                    <a:solidFill>
                      <a:srgbClr val="FFFFFF"/>
                    </a:solidFill>
                    <a:latin typeface="Microsoft YaHei" pitchFamily="34" charset="-122"/>
                    <a:ea typeface="Microsoft YaHei" pitchFamily="34" charset="-122"/>
                    <a:sym typeface="Microsoft YaHei" pitchFamily="34" charset="-122"/>
                  </a:rPr>
                  <a:t>GA</a:t>
                </a:r>
              </a:p>
            </p:txBody>
          </p:sp>
          <p:sp>
            <p:nvSpPr>
              <p:cNvPr id="17418" name="TextBox 76"/>
              <p:cNvSpPr>
                <a:spLocks noChangeArrowheads="1"/>
              </p:cNvSpPr>
              <p:nvPr/>
            </p:nvSpPr>
            <p:spPr bwMode="auto">
              <a:xfrm>
                <a:off x="26077" y="57167"/>
                <a:ext cx="365806" cy="4595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endParaRPr lang="en-US" altLang="zh-CN" sz="320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endParaRPr>
              </a:p>
            </p:txBody>
          </p:sp>
        </p:grpSp>
      </p:grpSp>
      <p:grpSp>
        <p:nvGrpSpPr>
          <p:cNvPr id="17419" name="组合 1"/>
          <p:cNvGrpSpPr>
            <a:grpSpLocks/>
          </p:cNvGrpSpPr>
          <p:nvPr/>
        </p:nvGrpSpPr>
        <p:grpSpPr bwMode="auto">
          <a:xfrm>
            <a:off x="1533525" y="2276475"/>
            <a:ext cx="4237038" cy="854075"/>
            <a:chOff x="837" y="2025"/>
            <a:chExt cx="5003" cy="1008"/>
          </a:xfrm>
        </p:grpSpPr>
        <p:grpSp>
          <p:nvGrpSpPr>
            <p:cNvPr id="17420" name="组合 22542"/>
            <p:cNvGrpSpPr>
              <a:grpSpLocks/>
            </p:cNvGrpSpPr>
            <p:nvPr/>
          </p:nvGrpSpPr>
          <p:grpSpPr bwMode="auto">
            <a:xfrm>
              <a:off x="2085" y="2025"/>
              <a:ext cx="3755" cy="977"/>
              <a:chOff x="-8255" y="9526"/>
              <a:chExt cx="2384698" cy="620133"/>
            </a:xfrm>
          </p:grpSpPr>
          <p:sp>
            <p:nvSpPr>
              <p:cNvPr id="22544" name="矩形 69"/>
              <p:cNvSpPr/>
              <p:nvPr/>
            </p:nvSpPr>
            <p:spPr>
              <a:xfrm>
                <a:off x="-7997" y="9526"/>
                <a:ext cx="2208256" cy="29730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r>
                  <a:rPr lang="en-US" altLang="en-US" b="1">
                    <a:solidFill>
                      <a:srgbClr val="FF8607"/>
                    </a:solidFill>
                    <a:latin typeface="Microsoft YaHei" pitchFamily="34" charset="-122"/>
                    <a:ea typeface="Microsoft YaHei" pitchFamily="34" charset="-122"/>
                    <a:sym typeface="Microsoft YaHei" pitchFamily="34" charset="-122"/>
                  </a:rPr>
                  <a:t>Opponent Attributes</a:t>
                </a:r>
              </a:p>
            </p:txBody>
          </p:sp>
          <p:sp>
            <p:nvSpPr>
              <p:cNvPr id="22545" name="矩形 70"/>
              <p:cNvSpPr/>
              <p:nvPr/>
            </p:nvSpPr>
            <p:spPr>
              <a:xfrm>
                <a:off x="336" y="241428"/>
                <a:ext cx="2376107" cy="38769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lnSpc>
                    <a:spcPts val="1600"/>
                  </a:lnSpc>
                </a:pPr>
                <a:r>
                  <a:rPr lang="en-US" altLang="en-US" sz="1400"/>
                  <a:t>Percentage of Opponent's 3-Point Field Goal Attempts</a:t>
                </a:r>
                <a:endParaRPr lang="en-US" altLang="en-US" sz="2400"/>
              </a:p>
            </p:txBody>
          </p:sp>
        </p:grpSp>
        <p:grpSp>
          <p:nvGrpSpPr>
            <p:cNvPr id="17423" name="组合 22545"/>
            <p:cNvGrpSpPr>
              <a:grpSpLocks/>
            </p:cNvGrpSpPr>
            <p:nvPr/>
          </p:nvGrpSpPr>
          <p:grpSpPr bwMode="auto">
            <a:xfrm>
              <a:off x="837" y="2125"/>
              <a:ext cx="1261" cy="908"/>
              <a:chOff x="0" y="0"/>
              <a:chExt cx="396000" cy="576000"/>
            </a:xfrm>
          </p:grpSpPr>
          <p:sp>
            <p:nvSpPr>
              <p:cNvPr id="17424" name="矩形 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6000" cy="576000"/>
              </a:xfrm>
              <a:prstGeom prst="rect">
                <a:avLst/>
              </a:prstGeom>
              <a:solidFill>
                <a:srgbClr val="FF86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lang="en-US" altLang="en-US" sz="2400">
                    <a:solidFill>
                      <a:srgbClr val="FFFFFF"/>
                    </a:solidFill>
                    <a:latin typeface="Microsoft YaHei" pitchFamily="34" charset="-122"/>
                    <a:ea typeface="Microsoft YaHei" pitchFamily="34" charset="-122"/>
                    <a:sym typeface="Microsoft YaHei" pitchFamily="34" charset="-122"/>
                  </a:rPr>
                  <a:t>OA</a:t>
                </a:r>
              </a:p>
            </p:txBody>
          </p:sp>
          <p:sp>
            <p:nvSpPr>
              <p:cNvPr id="17425" name="TextBox 11"/>
              <p:cNvSpPr>
                <a:spLocks noChangeArrowheads="1"/>
              </p:cNvSpPr>
              <p:nvPr/>
            </p:nvSpPr>
            <p:spPr bwMode="auto">
              <a:xfrm>
                <a:off x="54383" y="57167"/>
                <a:ext cx="309197" cy="4595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endParaRPr lang="en-US" altLang="zh-CN" sz="320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endParaRPr>
              </a:p>
            </p:txBody>
          </p:sp>
        </p:grpSp>
      </p:grpSp>
      <p:grpSp>
        <p:nvGrpSpPr>
          <p:cNvPr id="17426" name="组合 6"/>
          <p:cNvGrpSpPr>
            <a:grpSpLocks/>
          </p:cNvGrpSpPr>
          <p:nvPr/>
        </p:nvGrpSpPr>
        <p:grpSpPr bwMode="auto">
          <a:xfrm>
            <a:off x="6391275" y="2227263"/>
            <a:ext cx="5367338" cy="1041400"/>
            <a:chOff x="837" y="3243"/>
            <a:chExt cx="6340" cy="1232"/>
          </a:xfrm>
        </p:grpSpPr>
        <p:grpSp>
          <p:nvGrpSpPr>
            <p:cNvPr id="17427" name="组合 7"/>
            <p:cNvGrpSpPr>
              <a:grpSpLocks/>
            </p:cNvGrpSpPr>
            <p:nvPr/>
          </p:nvGrpSpPr>
          <p:grpSpPr bwMode="auto">
            <a:xfrm>
              <a:off x="2098" y="3243"/>
              <a:ext cx="5079" cy="1232"/>
              <a:chOff x="0" y="0"/>
              <a:chExt cx="3225323" cy="782015"/>
            </a:xfrm>
          </p:grpSpPr>
          <p:sp>
            <p:nvSpPr>
              <p:cNvPr id="11" name="矩形 73"/>
              <p:cNvSpPr/>
              <p:nvPr/>
            </p:nvSpPr>
            <p:spPr>
              <a:xfrm>
                <a:off x="-557" y="0"/>
                <a:ext cx="3225880" cy="2968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r>
                  <a:rPr lang="en-US" altLang="en-US" b="1">
                    <a:solidFill>
                      <a:srgbClr val="282828"/>
                    </a:solidFill>
                    <a:latin typeface="Microsoft YaHei" pitchFamily="34" charset="-122"/>
                    <a:ea typeface="Microsoft YaHei" pitchFamily="34" charset="-122"/>
                    <a:sym typeface="Microsoft YaHei" pitchFamily="34" charset="-122"/>
                  </a:rPr>
                  <a:t>Efficiency Metrics</a:t>
                </a:r>
              </a:p>
            </p:txBody>
          </p:sp>
          <p:sp>
            <p:nvSpPr>
              <p:cNvPr id="12" name="矩形 74"/>
              <p:cNvSpPr/>
              <p:nvPr/>
            </p:nvSpPr>
            <p:spPr>
              <a:xfrm>
                <a:off x="-557" y="241995"/>
                <a:ext cx="2971048" cy="54002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fontAlgn="auto">
                  <a:lnSpc>
                    <a:spcPts val="1600"/>
                  </a:lnSpc>
                </a:pPr>
                <a:r>
                  <a:rPr lang="en-US" sz="1465" noProof="1">
                    <a:latin typeface="+mn-lt"/>
                    <a:ea typeface="+mn-ea"/>
                    <a:sym typeface="+mn-ea"/>
                  </a:rPr>
                  <a:t>Adjusted Offensive Efficiency</a:t>
                </a:r>
                <a:endParaRPr lang="en-US" sz="1465" noProof="1">
                  <a:sym typeface="+mn-ea"/>
                </a:endParaRPr>
              </a:p>
              <a:p>
                <a:pPr fontAlgn="auto">
                  <a:lnSpc>
                    <a:spcPts val="1600"/>
                  </a:lnSpc>
                </a:pPr>
                <a:r>
                  <a:rPr lang="en-US" sz="1465" noProof="1">
                    <a:latin typeface="+mn-lt"/>
                    <a:ea typeface="+mn-ea"/>
                    <a:sym typeface="+mn-ea"/>
                  </a:rPr>
                  <a:t>Adjusted Defensive Efficiency</a:t>
                </a:r>
                <a:endParaRPr lang="en-US" sz="1465" noProof="1">
                  <a:sym typeface="+mn-ea"/>
                </a:endParaRPr>
              </a:p>
              <a:p>
                <a:pPr fontAlgn="auto">
                  <a:lnSpc>
                    <a:spcPts val="1600"/>
                  </a:lnSpc>
                </a:pPr>
                <a:r>
                  <a:rPr lang="en-US" sz="1465" noProof="1">
                    <a:latin typeface="+mn-lt"/>
                    <a:ea typeface="+mn-ea"/>
                    <a:sym typeface="+mn-ea"/>
                  </a:rPr>
                  <a:t>Block Shots Percentage</a:t>
                </a:r>
                <a:endParaRPr lang="en-US" sz="1465" noProof="1">
                  <a:sym typeface="+mn-ea"/>
                </a:endParaRPr>
              </a:p>
            </p:txBody>
          </p:sp>
        </p:grpSp>
        <p:grpSp>
          <p:nvGrpSpPr>
            <p:cNvPr id="17430" name="组合 12"/>
            <p:cNvGrpSpPr>
              <a:grpSpLocks/>
            </p:cNvGrpSpPr>
            <p:nvPr/>
          </p:nvGrpSpPr>
          <p:grpSpPr bwMode="auto">
            <a:xfrm>
              <a:off x="837" y="3360"/>
              <a:ext cx="1261" cy="908"/>
              <a:chOff x="0" y="0"/>
              <a:chExt cx="396000" cy="576000"/>
            </a:xfrm>
          </p:grpSpPr>
          <p:sp>
            <p:nvSpPr>
              <p:cNvPr id="17431" name="矩形 75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6000" cy="576000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lang="en-US" altLang="en-US" sz="2400">
                    <a:solidFill>
                      <a:srgbClr val="FFFFFF"/>
                    </a:solidFill>
                    <a:latin typeface="Microsoft YaHei" pitchFamily="34" charset="-122"/>
                    <a:ea typeface="Microsoft YaHei" pitchFamily="34" charset="-122"/>
                    <a:sym typeface="Microsoft YaHei" pitchFamily="34" charset="-122"/>
                  </a:rPr>
                  <a:t>EM</a:t>
                </a:r>
              </a:p>
            </p:txBody>
          </p:sp>
          <p:sp>
            <p:nvSpPr>
              <p:cNvPr id="17432" name="TextBox 76"/>
              <p:cNvSpPr>
                <a:spLocks noChangeArrowheads="1"/>
              </p:cNvSpPr>
              <p:nvPr/>
            </p:nvSpPr>
            <p:spPr bwMode="auto">
              <a:xfrm>
                <a:off x="26077" y="57167"/>
                <a:ext cx="365806" cy="4595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endParaRPr lang="en-US" altLang="zh-CN" sz="320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endParaRPr>
              </a:p>
            </p:txBody>
          </p:sp>
        </p:grpSp>
      </p:grpSp>
      <p:grpSp>
        <p:nvGrpSpPr>
          <p:cNvPr id="17433" name="组合 31767"/>
          <p:cNvGrpSpPr>
            <a:grpSpLocks/>
          </p:cNvGrpSpPr>
          <p:nvPr/>
        </p:nvGrpSpPr>
        <p:grpSpPr bwMode="auto">
          <a:xfrm>
            <a:off x="1533525" y="1236663"/>
            <a:ext cx="6853238" cy="596900"/>
            <a:chOff x="0" y="0"/>
            <a:chExt cx="5141633" cy="448746"/>
          </a:xfrm>
        </p:grpSpPr>
        <p:sp>
          <p:nvSpPr>
            <p:cNvPr id="17434" name="椭圆 110"/>
            <p:cNvSpPr>
              <a:spLocks noChangeArrowheads="1"/>
            </p:cNvSpPr>
            <p:nvPr/>
          </p:nvSpPr>
          <p:spPr bwMode="auto">
            <a:xfrm>
              <a:off x="0" y="43108"/>
              <a:ext cx="144037" cy="1441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82828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 typeface="Arial" pitchFamily="34" charset="0"/>
                <a:buNone/>
              </a:pPr>
              <a:endParaRPr lang="zh-CN" altLang="en-US" sz="2400" b="1">
                <a:latin typeface="Microsoft YaHei" pitchFamily="34" charset="-122"/>
                <a:ea typeface="Microsoft YaHei" pitchFamily="34" charset="-122"/>
                <a:sym typeface="Microsoft YaHei" pitchFamily="34" charset="-122"/>
              </a:endParaRPr>
            </a:p>
          </p:txBody>
        </p:sp>
        <p:sp>
          <p:nvSpPr>
            <p:cNvPr id="17435" name="TextBox 112"/>
            <p:cNvSpPr>
              <a:spLocks noChangeArrowheads="1"/>
            </p:cNvSpPr>
            <p:nvPr/>
          </p:nvSpPr>
          <p:spPr bwMode="auto">
            <a:xfrm>
              <a:off x="154344" y="0"/>
              <a:ext cx="4987289" cy="264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600" b="1">
                  <a:solidFill>
                    <a:srgbClr val="FF8607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rPr>
                <a:t>SEED</a:t>
              </a:r>
              <a:r>
                <a:rPr lang="en-US" altLang="en-US" sz="1600" b="1">
                  <a:solidFill>
                    <a:srgbClr val="000000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rPr>
                <a:t> is an important indicator, but sometimes might mislead</a:t>
              </a:r>
            </a:p>
          </p:txBody>
        </p:sp>
        <p:sp>
          <p:nvSpPr>
            <p:cNvPr id="31771" name="TextBox 114"/>
            <p:cNvSpPr/>
            <p:nvPr/>
          </p:nvSpPr>
          <p:spPr>
            <a:xfrm>
              <a:off x="165552" y="217212"/>
              <a:ext cx="4797428" cy="23153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just">
                <a:lnSpc>
                  <a:spcPts val="1500"/>
                </a:lnSpc>
              </a:pPr>
              <a:r>
                <a:rPr lang="en-US" altLang="en-US" sz="1300">
                  <a:solidFill>
                    <a:srgbClr val="5F5F5F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rPr>
                <a:t>Adding these following features have greatly helped our prediction model:</a:t>
              </a:r>
            </a:p>
          </p:txBody>
        </p:sp>
      </p:grpSp>
      <p:grpSp>
        <p:nvGrpSpPr>
          <p:cNvPr id="17437" name="组合 22"/>
          <p:cNvGrpSpPr>
            <a:grpSpLocks/>
          </p:cNvGrpSpPr>
          <p:nvPr/>
        </p:nvGrpSpPr>
        <p:grpSpPr bwMode="auto">
          <a:xfrm>
            <a:off x="1533525" y="5143500"/>
            <a:ext cx="6853238" cy="863600"/>
            <a:chOff x="0" y="0"/>
            <a:chExt cx="5141633" cy="649040"/>
          </a:xfrm>
        </p:grpSpPr>
        <p:sp>
          <p:nvSpPr>
            <p:cNvPr id="17438" name="椭圆 110"/>
            <p:cNvSpPr>
              <a:spLocks noChangeArrowheads="1"/>
            </p:cNvSpPr>
            <p:nvPr/>
          </p:nvSpPr>
          <p:spPr bwMode="auto">
            <a:xfrm>
              <a:off x="0" y="43108"/>
              <a:ext cx="144037" cy="1441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82828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 typeface="Arial" pitchFamily="34" charset="0"/>
                <a:buNone/>
              </a:pPr>
              <a:endParaRPr lang="zh-CN" altLang="en-US" sz="2400" b="1">
                <a:latin typeface="Microsoft YaHei" pitchFamily="34" charset="-122"/>
                <a:ea typeface="Microsoft YaHei" pitchFamily="34" charset="-122"/>
                <a:sym typeface="Microsoft YaHei" pitchFamily="34" charset="-122"/>
              </a:endParaRPr>
            </a:p>
          </p:txBody>
        </p:sp>
        <p:sp>
          <p:nvSpPr>
            <p:cNvPr id="17439" name="TextBox 112"/>
            <p:cNvSpPr>
              <a:spLocks noChangeArrowheads="1"/>
            </p:cNvSpPr>
            <p:nvPr/>
          </p:nvSpPr>
          <p:spPr bwMode="auto">
            <a:xfrm>
              <a:off x="154344" y="0"/>
              <a:ext cx="4987289" cy="264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600" b="1">
                  <a:solidFill>
                    <a:srgbClr val="FF8607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rPr>
                <a:t>FOURdham Marchketeers'</a:t>
              </a:r>
              <a:r>
                <a:rPr lang="en-US" altLang="en-US" sz="1600" b="1">
                  <a:solidFill>
                    <a:srgbClr val="000000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rPr>
                <a:t> Prediction Accuracy</a:t>
              </a:r>
            </a:p>
          </p:txBody>
        </p:sp>
        <p:sp>
          <p:nvSpPr>
            <p:cNvPr id="26" name="TextBox 114"/>
            <p:cNvSpPr/>
            <p:nvPr/>
          </p:nvSpPr>
          <p:spPr>
            <a:xfrm>
              <a:off x="165552" y="307817"/>
              <a:ext cx="4797428" cy="34122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just">
                <a:lnSpc>
                  <a:spcPts val="1500"/>
                </a:lnSpc>
              </a:pPr>
              <a:r>
                <a:rPr lang="en-US" altLang="en-US" sz="1300">
                  <a:solidFill>
                    <a:srgbClr val="5F5F5F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rPr>
                <a:t>Up Until Now: </a:t>
              </a:r>
              <a:r>
                <a:rPr lang="en-US" altLang="en-US" sz="2400">
                  <a:solidFill>
                    <a:srgbClr val="FF8607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rPr>
                <a:t>79.17%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矩形 54" hidden="1"/>
          <p:cNvSpPr>
            <a:spLocks noChangeArrowheads="1"/>
          </p:cNvSpPr>
          <p:nvPr/>
        </p:nvSpPr>
        <p:spPr bwMode="auto">
          <a:xfrm>
            <a:off x="0" y="1941513"/>
            <a:ext cx="12192000" cy="2543175"/>
          </a:xfrm>
          <a:prstGeom prst="rect">
            <a:avLst/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Microsoft YaHei" pitchFamily="34" charset="-122"/>
              <a:ea typeface="Microsoft YaHei" pitchFamily="34" charset="-122"/>
              <a:sym typeface="Microsoft YaHei" pitchFamily="34" charset="-122"/>
            </a:endParaRPr>
          </a:p>
        </p:txBody>
      </p:sp>
      <p:sp>
        <p:nvSpPr>
          <p:cNvPr id="18434" name="矩形 18"/>
          <p:cNvSpPr>
            <a:spLocks noChangeArrowheads="1"/>
          </p:cNvSpPr>
          <p:nvPr/>
        </p:nvSpPr>
        <p:spPr bwMode="auto">
          <a:xfrm>
            <a:off x="635000" y="236538"/>
            <a:ext cx="22717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>
                <a:solidFill>
                  <a:srgbClr val="282828"/>
                </a:solidFill>
                <a:latin typeface="Impact" pitchFamily="34" charset="0"/>
                <a:ea typeface="Microsoft YaHei" pitchFamily="34" charset="-122"/>
                <a:sym typeface="Impact" pitchFamily="34" charset="0"/>
              </a:rPr>
              <a:t>Suggestions</a:t>
            </a:r>
            <a:endParaRPr lang="zh-CN" altLang="en-US" sz="2400"/>
          </a:p>
        </p:txBody>
      </p:sp>
      <p:sp>
        <p:nvSpPr>
          <p:cNvPr id="18435" name="等腰三角形 19"/>
          <p:cNvSpPr>
            <a:spLocks noChangeArrowheads="1"/>
          </p:cNvSpPr>
          <p:nvPr/>
        </p:nvSpPr>
        <p:spPr bwMode="auto">
          <a:xfrm rot="5400000">
            <a:off x="-53181" y="210344"/>
            <a:ext cx="774700" cy="668338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Microsoft YaHei" pitchFamily="34" charset="-122"/>
              <a:ea typeface="Microsoft YaHei" pitchFamily="34" charset="-122"/>
              <a:sym typeface="Microsoft YaHei" pitchFamily="34" charset="-122"/>
            </a:endParaRPr>
          </a:p>
        </p:txBody>
      </p:sp>
      <p:grpSp>
        <p:nvGrpSpPr>
          <p:cNvPr id="18436" name="组合 1"/>
          <p:cNvGrpSpPr>
            <a:grpSpLocks/>
          </p:cNvGrpSpPr>
          <p:nvPr/>
        </p:nvGrpSpPr>
        <p:grpSpPr bwMode="auto">
          <a:xfrm>
            <a:off x="8809038" y="46038"/>
            <a:ext cx="6781800" cy="6780212"/>
            <a:chOff x="10390" y="45"/>
            <a:chExt cx="8020" cy="8020"/>
          </a:xfrm>
        </p:grpSpPr>
        <p:grpSp>
          <p:nvGrpSpPr>
            <p:cNvPr id="18437" name="组合 22532"/>
            <p:cNvGrpSpPr>
              <a:grpSpLocks/>
            </p:cNvGrpSpPr>
            <p:nvPr/>
          </p:nvGrpSpPr>
          <p:grpSpPr bwMode="auto">
            <a:xfrm>
              <a:off x="10390" y="45"/>
              <a:ext cx="8020" cy="8020"/>
              <a:chOff x="0" y="0"/>
              <a:chExt cx="5092030" cy="5092030"/>
            </a:xfrm>
          </p:grpSpPr>
          <p:sp>
            <p:nvSpPr>
              <p:cNvPr id="18438" name="饼形 2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092030" cy="5092030"/>
              </a:xfrm>
              <a:custGeom>
                <a:avLst/>
                <a:gdLst>
                  <a:gd name="T0" fmla="*/ 2541317 w 5092030"/>
                  <a:gd name="T1" fmla="*/ 5092025 h 5092030"/>
                  <a:gd name="T2" fmla="*/ -1 w 5092030"/>
                  <a:gd name="T3" fmla="*/ 2546014 h 5092030"/>
                  <a:gd name="T4" fmla="*/ 502670 w 5092030"/>
                  <a:gd name="T5" fmla="*/ 1026889 h 5092030"/>
                  <a:gd name="T6" fmla="*/ 2546015 w 5092030"/>
                  <a:gd name="T7" fmla="*/ 2546015 h 5092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92030" h="5092030">
                    <a:moveTo>
                      <a:pt x="2541317" y="5092025"/>
                    </a:moveTo>
                    <a:cubicBezTo>
                      <a:pt x="1137337" y="5089476"/>
                      <a:pt x="-1" y="3950565"/>
                      <a:pt x="-1" y="2546014"/>
                    </a:cubicBezTo>
                    <a:cubicBezTo>
                      <a:pt x="-1" y="1976638"/>
                      <a:pt x="186900" y="1450916"/>
                      <a:pt x="502670" y="1026889"/>
                    </a:cubicBezTo>
                    <a:lnTo>
                      <a:pt x="2546015" y="2546015"/>
                    </a:ln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 sz="2400"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endParaRPr>
              </a:p>
            </p:txBody>
          </p:sp>
          <p:sp>
            <p:nvSpPr>
              <p:cNvPr id="18439" name="椭圆 3"/>
              <p:cNvSpPr>
                <a:spLocks noChangeArrowheads="1"/>
              </p:cNvSpPr>
              <p:nvPr/>
            </p:nvSpPr>
            <p:spPr bwMode="auto">
              <a:xfrm rot="-5400000">
                <a:off x="-769108" y="1440973"/>
                <a:ext cx="4420164" cy="2210082"/>
              </a:xfrm>
              <a:custGeom>
                <a:avLst/>
                <a:gdLst>
                  <a:gd name="T0" fmla="*/ 1404156 w 2808312"/>
                  <a:gd name="T1" fmla="*/ 0 h 1404156"/>
                  <a:gd name="T2" fmla="*/ 2808312 w 2808312"/>
                  <a:gd name="T3" fmla="*/ 1404156 h 1404156"/>
                  <a:gd name="T4" fmla="*/ 0 w 2808312"/>
                  <a:gd name="T5" fmla="*/ 1404156 h 1404156"/>
                  <a:gd name="T6" fmla="*/ 1404156 w 2808312"/>
                  <a:gd name="T7" fmla="*/ 0 h 1404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08312" h="1404156">
                    <a:moveTo>
                      <a:pt x="1404156" y="0"/>
                    </a:moveTo>
                    <a:cubicBezTo>
                      <a:pt x="2179650" y="0"/>
                      <a:pt x="2808312" y="628662"/>
                      <a:pt x="2808312" y="1404156"/>
                    </a:cubicBezTo>
                    <a:lnTo>
                      <a:pt x="0" y="1404156"/>
                    </a:lnTo>
                    <a:cubicBezTo>
                      <a:pt x="0" y="628662"/>
                      <a:pt x="628662" y="0"/>
                      <a:pt x="14041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 sz="240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endParaRPr>
              </a:p>
            </p:txBody>
          </p:sp>
          <p:sp>
            <p:nvSpPr>
              <p:cNvPr id="18440" name="饼形 55"/>
              <p:cNvSpPr>
                <a:spLocks noChangeArrowheads="1"/>
              </p:cNvSpPr>
              <p:nvPr/>
            </p:nvSpPr>
            <p:spPr bwMode="auto">
              <a:xfrm>
                <a:off x="411987" y="411987"/>
                <a:ext cx="4268056" cy="4268056"/>
              </a:xfrm>
              <a:custGeom>
                <a:avLst/>
                <a:gdLst>
                  <a:gd name="T0" fmla="*/ 2130090 w 4268056"/>
                  <a:gd name="T1" fmla="*/ 4268052 h 4268056"/>
                  <a:gd name="T2" fmla="*/ -1 w 4268056"/>
                  <a:gd name="T3" fmla="*/ 2134028 h 4268056"/>
                  <a:gd name="T4" fmla="*/ 1310707 w 4268056"/>
                  <a:gd name="T5" fmla="*/ 164614 h 4268056"/>
                  <a:gd name="T6" fmla="*/ 2134028 w 4268056"/>
                  <a:gd name="T7" fmla="*/ 2134028 h 4268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68056" h="4268056">
                    <a:moveTo>
                      <a:pt x="2130090" y="4268052"/>
                    </a:moveTo>
                    <a:cubicBezTo>
                      <a:pt x="953297" y="4265916"/>
                      <a:pt x="-1" y="3311299"/>
                      <a:pt x="-1" y="2134028"/>
                    </a:cubicBezTo>
                    <a:cubicBezTo>
                      <a:pt x="-1" y="1247152"/>
                      <a:pt x="541004" y="486634"/>
                      <a:pt x="1310707" y="164614"/>
                    </a:cubicBezTo>
                    <a:lnTo>
                      <a:pt x="2134028" y="2134028"/>
                    </a:lnTo>
                    <a:close/>
                  </a:path>
                </a:pathLst>
              </a:custGeom>
              <a:solidFill>
                <a:srgbClr val="FF86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 sz="2400"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endParaRPr>
              </a:p>
            </p:txBody>
          </p:sp>
          <p:sp>
            <p:nvSpPr>
              <p:cNvPr id="18441" name="椭圆 3"/>
              <p:cNvSpPr>
                <a:spLocks noChangeAspect="1" noChangeArrowheads="1"/>
              </p:cNvSpPr>
              <p:nvPr/>
            </p:nvSpPr>
            <p:spPr bwMode="auto">
              <a:xfrm rot="-5400000">
                <a:off x="-138731" y="1651098"/>
                <a:ext cx="3579659" cy="1789830"/>
              </a:xfrm>
              <a:custGeom>
                <a:avLst/>
                <a:gdLst>
                  <a:gd name="T0" fmla="*/ 1404156 w 2808312"/>
                  <a:gd name="T1" fmla="*/ 0 h 1404156"/>
                  <a:gd name="T2" fmla="*/ 2808312 w 2808312"/>
                  <a:gd name="T3" fmla="*/ 1404156 h 1404156"/>
                  <a:gd name="T4" fmla="*/ 0 w 2808312"/>
                  <a:gd name="T5" fmla="*/ 1404156 h 1404156"/>
                  <a:gd name="T6" fmla="*/ 1404156 w 2808312"/>
                  <a:gd name="T7" fmla="*/ 0 h 1404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08312" h="1404156">
                    <a:moveTo>
                      <a:pt x="1404156" y="0"/>
                    </a:moveTo>
                    <a:cubicBezTo>
                      <a:pt x="2179650" y="0"/>
                      <a:pt x="2808312" y="628662"/>
                      <a:pt x="2808312" y="1404156"/>
                    </a:cubicBezTo>
                    <a:lnTo>
                      <a:pt x="0" y="1404156"/>
                    </a:lnTo>
                    <a:cubicBezTo>
                      <a:pt x="0" y="628662"/>
                      <a:pt x="628662" y="0"/>
                      <a:pt x="14041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 sz="240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endParaRPr>
              </a:p>
            </p:txBody>
          </p:sp>
          <p:sp>
            <p:nvSpPr>
              <p:cNvPr id="18442" name="饼形 57"/>
              <p:cNvSpPr>
                <a:spLocks noChangeArrowheads="1"/>
              </p:cNvSpPr>
              <p:nvPr/>
            </p:nvSpPr>
            <p:spPr bwMode="auto">
              <a:xfrm>
                <a:off x="842235" y="842235"/>
                <a:ext cx="3407561" cy="3407561"/>
              </a:xfrm>
              <a:custGeom>
                <a:avLst/>
                <a:gdLst>
                  <a:gd name="T0" fmla="*/ 1700636 w 3407561"/>
                  <a:gd name="T1" fmla="*/ 3407558 h 3407561"/>
                  <a:gd name="T2" fmla="*/ -1 w 3407561"/>
                  <a:gd name="T3" fmla="*/ 1703781 h 3407561"/>
                  <a:gd name="T4" fmla="*/ 117194 w 3407561"/>
                  <a:gd name="T5" fmla="*/ 1081552 h 3407561"/>
                  <a:gd name="T6" fmla="*/ 1703780 w 3407561"/>
                  <a:gd name="T7" fmla="*/ 1703780 h 3407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7561" h="3407561">
                    <a:moveTo>
                      <a:pt x="1700636" y="3407558"/>
                    </a:moveTo>
                    <a:cubicBezTo>
                      <a:pt x="761100" y="3405853"/>
                      <a:pt x="-1" y="2643699"/>
                      <a:pt x="-1" y="1703781"/>
                    </a:cubicBezTo>
                    <a:cubicBezTo>
                      <a:pt x="-1" y="1484092"/>
                      <a:pt x="41578" y="1274115"/>
                      <a:pt x="117194" y="1081552"/>
                    </a:cubicBezTo>
                    <a:lnTo>
                      <a:pt x="1703780" y="1703780"/>
                    </a:ln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 sz="2400"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endParaRPr>
              </a:p>
            </p:txBody>
          </p:sp>
          <p:sp>
            <p:nvSpPr>
              <p:cNvPr id="18443" name="椭圆 3"/>
              <p:cNvSpPr>
                <a:spLocks noChangeAspect="1" noChangeArrowheads="1"/>
              </p:cNvSpPr>
              <p:nvPr/>
            </p:nvSpPr>
            <p:spPr bwMode="auto">
              <a:xfrm rot="-5400000">
                <a:off x="532457" y="1874828"/>
                <a:ext cx="2684744" cy="1342372"/>
              </a:xfrm>
              <a:custGeom>
                <a:avLst/>
                <a:gdLst>
                  <a:gd name="T0" fmla="*/ 1404156 w 2808312"/>
                  <a:gd name="T1" fmla="*/ 0 h 1404156"/>
                  <a:gd name="T2" fmla="*/ 2808312 w 2808312"/>
                  <a:gd name="T3" fmla="*/ 1404156 h 1404156"/>
                  <a:gd name="T4" fmla="*/ 0 w 2808312"/>
                  <a:gd name="T5" fmla="*/ 1404156 h 1404156"/>
                  <a:gd name="T6" fmla="*/ 1404156 w 2808312"/>
                  <a:gd name="T7" fmla="*/ 0 h 1404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08312" h="1404156">
                    <a:moveTo>
                      <a:pt x="1404156" y="0"/>
                    </a:moveTo>
                    <a:cubicBezTo>
                      <a:pt x="2179650" y="0"/>
                      <a:pt x="2808312" y="628662"/>
                      <a:pt x="2808312" y="1404156"/>
                    </a:cubicBezTo>
                    <a:lnTo>
                      <a:pt x="0" y="1404156"/>
                    </a:lnTo>
                    <a:cubicBezTo>
                      <a:pt x="0" y="628662"/>
                      <a:pt x="628662" y="0"/>
                      <a:pt x="14041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 sz="240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endParaRPr>
              </a:p>
            </p:txBody>
          </p:sp>
          <p:sp>
            <p:nvSpPr>
              <p:cNvPr id="18444" name="饼形 65"/>
              <p:cNvSpPr>
                <a:spLocks noChangeArrowheads="1"/>
              </p:cNvSpPr>
              <p:nvPr/>
            </p:nvSpPr>
            <p:spPr bwMode="auto">
              <a:xfrm>
                <a:off x="1292093" y="1292093"/>
                <a:ext cx="2507844" cy="2507844"/>
              </a:xfrm>
              <a:custGeom>
                <a:avLst/>
                <a:gdLst>
                  <a:gd name="T0" fmla="*/ 1251608 w 2507844"/>
                  <a:gd name="T1" fmla="*/ 2507841 h 2507844"/>
                  <a:gd name="T2" fmla="*/ 1274 w 2507844"/>
                  <a:gd name="T3" fmla="*/ 1310983 h 2507844"/>
                  <a:gd name="T4" fmla="*/ 1253922 w 2507844"/>
                  <a:gd name="T5" fmla="*/ 1253922 h 25078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07844" h="2507844">
                    <a:moveTo>
                      <a:pt x="1251608" y="2507841"/>
                    </a:moveTo>
                    <a:cubicBezTo>
                      <a:pt x="579179" y="2506620"/>
                      <a:pt x="30941" y="1976129"/>
                      <a:pt x="1274" y="1310983"/>
                    </a:cubicBezTo>
                    <a:lnTo>
                      <a:pt x="1253922" y="1253922"/>
                    </a:lnTo>
                    <a:close/>
                  </a:path>
                </a:pathLst>
              </a:custGeom>
              <a:solidFill>
                <a:srgbClr val="FF86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 sz="2400"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endParaRPr>
              </a:p>
            </p:txBody>
          </p:sp>
          <p:sp>
            <p:nvSpPr>
              <p:cNvPr id="18445" name="椭圆 3"/>
              <p:cNvSpPr>
                <a:spLocks noChangeAspect="1" noChangeArrowheads="1"/>
              </p:cNvSpPr>
              <p:nvPr/>
            </p:nvSpPr>
            <p:spPr bwMode="auto">
              <a:xfrm rot="-5400000">
                <a:off x="1190303" y="2095083"/>
                <a:ext cx="1803717" cy="901859"/>
              </a:xfrm>
              <a:custGeom>
                <a:avLst/>
                <a:gdLst>
                  <a:gd name="T0" fmla="*/ 1404156 w 2808312"/>
                  <a:gd name="T1" fmla="*/ 0 h 1404156"/>
                  <a:gd name="T2" fmla="*/ 2808312 w 2808312"/>
                  <a:gd name="T3" fmla="*/ 1404156 h 1404156"/>
                  <a:gd name="T4" fmla="*/ 0 w 2808312"/>
                  <a:gd name="T5" fmla="*/ 1404156 h 1404156"/>
                  <a:gd name="T6" fmla="*/ 1404156 w 2808312"/>
                  <a:gd name="T7" fmla="*/ 0 h 1404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08312" h="1404156">
                    <a:moveTo>
                      <a:pt x="1404156" y="0"/>
                    </a:moveTo>
                    <a:cubicBezTo>
                      <a:pt x="2179650" y="0"/>
                      <a:pt x="2808312" y="628662"/>
                      <a:pt x="2808312" y="1404156"/>
                    </a:cubicBezTo>
                    <a:lnTo>
                      <a:pt x="0" y="1404156"/>
                    </a:lnTo>
                    <a:cubicBezTo>
                      <a:pt x="0" y="628662"/>
                      <a:pt x="628662" y="0"/>
                      <a:pt x="14041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 sz="240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endParaRPr>
              </a:p>
            </p:txBody>
          </p:sp>
        </p:grpSp>
        <p:sp>
          <p:nvSpPr>
            <p:cNvPr id="18446" name="饼形 67"/>
            <p:cNvSpPr>
              <a:spLocks noChangeArrowheads="1"/>
            </p:cNvSpPr>
            <p:nvPr/>
          </p:nvSpPr>
          <p:spPr bwMode="auto">
            <a:xfrm>
              <a:off x="13125" y="2783"/>
              <a:ext cx="2550" cy="2547"/>
            </a:xfrm>
            <a:custGeom>
              <a:avLst/>
              <a:gdLst>
                <a:gd name="T0" fmla="*/ 1271 w 2548"/>
                <a:gd name="T1" fmla="*/ 2547 h 2548"/>
                <a:gd name="T2" fmla="*/ -1 w 2548"/>
                <a:gd name="T3" fmla="*/ 1273 h 2548"/>
                <a:gd name="T4" fmla="*/ 1273 w 2548"/>
                <a:gd name="T5" fmla="*/ -1 h 2548"/>
                <a:gd name="T6" fmla="*/ 1274 w 2548"/>
                <a:gd name="T7" fmla="*/ 1274 h 2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8" h="2548">
                  <a:moveTo>
                    <a:pt x="1271" y="2547"/>
                  </a:moveTo>
                  <a:cubicBezTo>
                    <a:pt x="568" y="2546"/>
                    <a:pt x="-1" y="1976"/>
                    <a:pt x="-1" y="1273"/>
                  </a:cubicBezTo>
                  <a:cubicBezTo>
                    <a:pt x="-1" y="569"/>
                    <a:pt x="569" y="-1"/>
                    <a:pt x="1273" y="-1"/>
                  </a:cubicBezTo>
                  <a:lnTo>
                    <a:pt x="1274" y="1274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 sz="2400">
                <a:latin typeface="Microsoft YaHei" pitchFamily="34" charset="-122"/>
                <a:ea typeface="Microsoft YaHei" pitchFamily="34" charset="-122"/>
                <a:sym typeface="Microsoft YaHei" pitchFamily="34" charset="-122"/>
              </a:endParaRPr>
            </a:p>
          </p:txBody>
        </p:sp>
      </p:grpSp>
      <p:sp>
        <p:nvSpPr>
          <p:cNvPr id="18447" name="矩形 70"/>
          <p:cNvSpPr>
            <a:spLocks noChangeArrowheads="1"/>
          </p:cNvSpPr>
          <p:nvPr/>
        </p:nvSpPr>
        <p:spPr bwMode="auto">
          <a:xfrm>
            <a:off x="1801813" y="1820863"/>
            <a:ext cx="53768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600">
                <a:solidFill>
                  <a:srgbClr val="282828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  <a:sym typeface="Microsoft YaHei" pitchFamily="34" charset="-122"/>
              </a:rPr>
              <a:t>Team’s level of confidence and preparedness for the Tournament</a:t>
            </a:r>
            <a:endParaRPr lang="zh-CN" altLang="en-US" sz="160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18448" name="组合 22545"/>
          <p:cNvGrpSpPr>
            <a:grpSpLocks/>
          </p:cNvGrpSpPr>
          <p:nvPr/>
        </p:nvGrpSpPr>
        <p:grpSpPr bwMode="auto">
          <a:xfrm>
            <a:off x="1246188" y="1798638"/>
            <a:ext cx="530225" cy="768350"/>
            <a:chOff x="0" y="0"/>
            <a:chExt cx="396000" cy="576000"/>
          </a:xfrm>
        </p:grpSpPr>
        <p:sp>
          <p:nvSpPr>
            <p:cNvPr id="18449" name="矩形 9"/>
            <p:cNvSpPr>
              <a:spLocks noChangeArrowheads="1"/>
            </p:cNvSpPr>
            <p:nvPr/>
          </p:nvSpPr>
          <p:spPr bwMode="auto">
            <a:xfrm>
              <a:off x="0" y="0"/>
              <a:ext cx="396000" cy="5760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  <a:latin typeface="Microsoft YaHei" pitchFamily="34" charset="-122"/>
                <a:ea typeface="Microsoft YaHei" pitchFamily="34" charset="-122"/>
                <a:sym typeface="Microsoft YaHei" pitchFamily="34" charset="-122"/>
              </a:endParaRPr>
            </a:p>
          </p:txBody>
        </p:sp>
        <p:sp>
          <p:nvSpPr>
            <p:cNvPr id="18450" name="TextBox 11"/>
            <p:cNvSpPr>
              <a:spLocks noChangeArrowheads="1"/>
            </p:cNvSpPr>
            <p:nvPr/>
          </p:nvSpPr>
          <p:spPr bwMode="auto">
            <a:xfrm>
              <a:off x="51451" y="57167"/>
              <a:ext cx="315058" cy="459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320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rPr>
                <a:t>1</a:t>
              </a:r>
              <a:endParaRPr lang="zh-CN" altLang="en-US" sz="3200">
                <a:solidFill>
                  <a:srgbClr val="FFFFFF"/>
                </a:solidFill>
                <a:latin typeface="Microsoft YaHei" pitchFamily="34" charset="-122"/>
                <a:ea typeface="Microsoft YaHei" pitchFamily="34" charset="-122"/>
                <a:sym typeface="Microsoft YaHei" pitchFamily="34" charset="-122"/>
              </a:endParaRPr>
            </a:p>
          </p:txBody>
        </p:sp>
      </p:grpSp>
      <p:sp>
        <p:nvSpPr>
          <p:cNvPr id="22551" name="矩形 74"/>
          <p:cNvSpPr/>
          <p:nvPr/>
        </p:nvSpPr>
        <p:spPr>
          <a:xfrm>
            <a:off x="1770063" y="2867025"/>
            <a:ext cx="5376862" cy="530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400">
                <a:solidFill>
                  <a:srgbClr val="282828"/>
                </a:solidFill>
                <a:latin typeface="Microsoft YaHei" pitchFamily="34" charset="-122"/>
                <a:ea typeface="Microsoft YaHei" pitchFamily="34" charset="-122"/>
                <a:sym typeface="Microsoft YaHei" pitchFamily="34" charset="-122"/>
              </a:rPr>
              <a:t>NCAA rule changes, such as an additional 9-inches extension of the three point line in 2007</a:t>
            </a:r>
            <a:endParaRPr lang="zh-CN" altLang="en-US" sz="2400"/>
          </a:p>
        </p:txBody>
      </p:sp>
      <p:grpSp>
        <p:nvGrpSpPr>
          <p:cNvPr id="18452" name="组合 22551"/>
          <p:cNvGrpSpPr>
            <a:grpSpLocks/>
          </p:cNvGrpSpPr>
          <p:nvPr/>
        </p:nvGrpSpPr>
        <p:grpSpPr bwMode="auto">
          <a:xfrm>
            <a:off x="1246188" y="2844800"/>
            <a:ext cx="530225" cy="768350"/>
            <a:chOff x="0" y="0"/>
            <a:chExt cx="396000" cy="576000"/>
          </a:xfrm>
        </p:grpSpPr>
        <p:sp>
          <p:nvSpPr>
            <p:cNvPr id="18453" name="矩形 75"/>
            <p:cNvSpPr>
              <a:spLocks noChangeArrowheads="1"/>
            </p:cNvSpPr>
            <p:nvPr/>
          </p:nvSpPr>
          <p:spPr bwMode="auto">
            <a:xfrm>
              <a:off x="0" y="0"/>
              <a:ext cx="396000" cy="576000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  <a:latin typeface="Microsoft YaHei" pitchFamily="34" charset="-122"/>
                <a:ea typeface="Microsoft YaHei" pitchFamily="34" charset="-122"/>
                <a:sym typeface="Microsoft YaHei" pitchFamily="34" charset="-122"/>
              </a:endParaRPr>
            </a:p>
          </p:txBody>
        </p:sp>
        <p:sp>
          <p:nvSpPr>
            <p:cNvPr id="18454" name="TextBox 76"/>
            <p:cNvSpPr>
              <a:spLocks noChangeArrowheads="1"/>
            </p:cNvSpPr>
            <p:nvPr/>
          </p:nvSpPr>
          <p:spPr bwMode="auto">
            <a:xfrm>
              <a:off x="51451" y="57167"/>
              <a:ext cx="315058" cy="459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320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rPr>
                <a:t>2</a:t>
              </a:r>
              <a:endParaRPr lang="zh-CN" altLang="en-US" sz="3200">
                <a:solidFill>
                  <a:srgbClr val="FFFFFF"/>
                </a:solidFill>
                <a:latin typeface="Microsoft YaHei" pitchFamily="34" charset="-122"/>
                <a:ea typeface="Microsoft YaHei" pitchFamily="34" charset="-122"/>
                <a:sym typeface="Microsoft YaHei" pitchFamily="34" charset="-122"/>
              </a:endParaRPr>
            </a:p>
          </p:txBody>
        </p:sp>
      </p:grpSp>
      <p:sp>
        <p:nvSpPr>
          <p:cNvPr id="22557" name="矩形 79"/>
          <p:cNvSpPr/>
          <p:nvPr/>
        </p:nvSpPr>
        <p:spPr>
          <a:xfrm>
            <a:off x="1790700" y="3890963"/>
            <a:ext cx="5842000" cy="7334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400">
                <a:solidFill>
                  <a:srgbClr val="282828"/>
                </a:solidFill>
                <a:latin typeface="Microsoft YaHei" pitchFamily="34" charset="-122"/>
                <a:ea typeface="Microsoft YaHei" pitchFamily="34" charset="-122"/>
                <a:sym typeface="Microsoft YaHei" pitchFamily="34" charset="-122"/>
              </a:rPr>
              <a:t>Non-traditional data such as Experience: </a:t>
            </a:r>
            <a:r>
              <a:rPr lang="en-US" altLang="en-US" sz="1400">
                <a:solidFill>
                  <a:srgbClr val="282828"/>
                </a:solidFill>
                <a:latin typeface="Microsoft YaHei" pitchFamily="34" charset="-122"/>
                <a:ea typeface="Microsoft YaHei" pitchFamily="34" charset="-122"/>
              </a:rPr>
              <a:t>A team with more Seniors and Juniors receives a higher Experience ranking than a team that consists mostly of Freshmen and Sophomores</a:t>
            </a:r>
            <a:r>
              <a:rPr lang="en-US" altLang="zh-CN" sz="1400">
                <a:solidFill>
                  <a:srgbClr val="282828"/>
                </a:solidFill>
                <a:latin typeface="Microsoft YaHei" pitchFamily="34" charset="-122"/>
                <a:ea typeface="Microsoft YaHei" pitchFamily="34" charset="-122"/>
                <a:sym typeface="Microsoft YaHei" pitchFamily="34" charset="-122"/>
              </a:rPr>
              <a:t> </a:t>
            </a:r>
            <a:endParaRPr lang="zh-CN" altLang="en-US" sz="1400">
              <a:solidFill>
                <a:srgbClr val="282828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grpSp>
        <p:nvGrpSpPr>
          <p:cNvPr id="18456" name="组合 22557"/>
          <p:cNvGrpSpPr>
            <a:grpSpLocks/>
          </p:cNvGrpSpPr>
          <p:nvPr/>
        </p:nvGrpSpPr>
        <p:grpSpPr bwMode="auto">
          <a:xfrm>
            <a:off x="1246188" y="3890963"/>
            <a:ext cx="530225" cy="768350"/>
            <a:chOff x="0" y="0"/>
            <a:chExt cx="396000" cy="576000"/>
          </a:xfrm>
        </p:grpSpPr>
        <p:sp>
          <p:nvSpPr>
            <p:cNvPr id="18457" name="矩形 80"/>
            <p:cNvSpPr>
              <a:spLocks noChangeArrowheads="1"/>
            </p:cNvSpPr>
            <p:nvPr/>
          </p:nvSpPr>
          <p:spPr bwMode="auto">
            <a:xfrm>
              <a:off x="0" y="0"/>
              <a:ext cx="396000" cy="5760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  <a:latin typeface="Microsoft YaHei" pitchFamily="34" charset="-122"/>
                <a:ea typeface="Microsoft YaHei" pitchFamily="34" charset="-122"/>
                <a:sym typeface="Microsoft YaHei" pitchFamily="34" charset="-122"/>
              </a:endParaRPr>
            </a:p>
          </p:txBody>
        </p:sp>
        <p:sp>
          <p:nvSpPr>
            <p:cNvPr id="18458" name="TextBox 81"/>
            <p:cNvSpPr>
              <a:spLocks noChangeArrowheads="1"/>
            </p:cNvSpPr>
            <p:nvPr/>
          </p:nvSpPr>
          <p:spPr bwMode="auto">
            <a:xfrm>
              <a:off x="51451" y="57167"/>
              <a:ext cx="315058" cy="459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320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rPr>
                <a:t>3</a:t>
              </a:r>
              <a:endParaRPr lang="zh-CN" altLang="en-US" sz="3200">
                <a:solidFill>
                  <a:srgbClr val="FFFFFF"/>
                </a:solidFill>
                <a:latin typeface="Microsoft YaHei" pitchFamily="34" charset="-122"/>
                <a:ea typeface="Microsoft YaHei" pitchFamily="34" charset="-122"/>
                <a:sym typeface="Microsoft YaHei" pitchFamily="34" charset="-122"/>
              </a:endParaRPr>
            </a:p>
          </p:txBody>
        </p:sp>
      </p:grpSp>
      <p:grpSp>
        <p:nvGrpSpPr>
          <p:cNvPr id="18459" name="组合 22563"/>
          <p:cNvGrpSpPr>
            <a:grpSpLocks/>
          </p:cNvGrpSpPr>
          <p:nvPr/>
        </p:nvGrpSpPr>
        <p:grpSpPr bwMode="auto">
          <a:xfrm>
            <a:off x="1246188" y="4935538"/>
            <a:ext cx="530225" cy="768350"/>
            <a:chOff x="0" y="0"/>
            <a:chExt cx="396000" cy="576000"/>
          </a:xfrm>
        </p:grpSpPr>
        <p:sp>
          <p:nvSpPr>
            <p:cNvPr id="18460" name="矩形 85"/>
            <p:cNvSpPr>
              <a:spLocks noChangeArrowheads="1"/>
            </p:cNvSpPr>
            <p:nvPr/>
          </p:nvSpPr>
          <p:spPr bwMode="auto">
            <a:xfrm>
              <a:off x="0" y="0"/>
              <a:ext cx="396000" cy="576000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  <a:latin typeface="Microsoft YaHei" pitchFamily="34" charset="-122"/>
                <a:ea typeface="Microsoft YaHei" pitchFamily="34" charset="-122"/>
                <a:sym typeface="Microsoft YaHei" pitchFamily="34" charset="-122"/>
              </a:endParaRPr>
            </a:p>
          </p:txBody>
        </p:sp>
        <p:sp>
          <p:nvSpPr>
            <p:cNvPr id="18461" name="TextBox 86"/>
            <p:cNvSpPr>
              <a:spLocks noChangeArrowheads="1"/>
            </p:cNvSpPr>
            <p:nvPr/>
          </p:nvSpPr>
          <p:spPr bwMode="auto">
            <a:xfrm>
              <a:off x="51451" y="57167"/>
              <a:ext cx="315058" cy="459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320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rPr>
                <a:t>4</a:t>
              </a:r>
              <a:endParaRPr lang="zh-CN" altLang="en-US" sz="3200">
                <a:solidFill>
                  <a:srgbClr val="FFFFFF"/>
                </a:solidFill>
                <a:latin typeface="Microsoft YaHei" pitchFamily="34" charset="-122"/>
                <a:ea typeface="Microsoft YaHei" pitchFamily="34" charset="-122"/>
                <a:sym typeface="Microsoft YaHei" pitchFamily="34" charset="-122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766888" y="5053013"/>
            <a:ext cx="5376862" cy="5556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altLang="en-US" sz="1400">
                <a:solidFill>
                  <a:srgbClr val="282828"/>
                </a:solidFill>
                <a:latin typeface="Microsoft YaHei" pitchFamily="34" charset="-122"/>
                <a:ea typeface="Microsoft YaHei" pitchFamily="34" charset="-122"/>
              </a:rPr>
              <a:t>Campus Support: Measured by the average attendance at home games throughout the course of a season </a:t>
            </a:r>
          </a:p>
        </p:txBody>
      </p:sp>
      <p:sp>
        <p:nvSpPr>
          <p:cNvPr id="18463" name="TextBox 4"/>
          <p:cNvSpPr txBox="1">
            <a:spLocks noChangeArrowheads="1"/>
          </p:cNvSpPr>
          <p:nvPr/>
        </p:nvSpPr>
        <p:spPr bwMode="auto">
          <a:xfrm>
            <a:off x="1206500" y="1166813"/>
            <a:ext cx="625951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1600" b="1">
                <a:solidFill>
                  <a:srgbClr val="000000"/>
                </a:solidFill>
                <a:latin typeface="Microsoft YaHei" pitchFamily="34" charset="-122"/>
                <a:ea typeface="Microsoft YaHei" pitchFamily="34" charset="-122"/>
              </a:rPr>
              <a:t>The addition of the following data may have been helpful: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黑色背景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Microsoft YaHei" pitchFamily="34" charset="-122"/>
              <a:ea typeface="Microsoft YaHei" pitchFamily="34" charset="-122"/>
              <a:sym typeface="Microsoft YaHei" pitchFamily="34" charset="-122"/>
            </a:endParaRPr>
          </a:p>
        </p:txBody>
      </p:sp>
      <p:sp>
        <p:nvSpPr>
          <p:cNvPr id="5123" name="前言"/>
          <p:cNvSpPr/>
          <p:nvPr/>
        </p:nvSpPr>
        <p:spPr>
          <a:xfrm>
            <a:off x="1477963" y="452438"/>
            <a:ext cx="2643187" cy="6683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en-US" sz="3700">
                <a:solidFill>
                  <a:srgbClr val="FF8607"/>
                </a:solidFill>
                <a:latin typeface="Impact" pitchFamily="34" charset="0"/>
                <a:ea typeface="Microsoft YaHei" pitchFamily="34" charset="-122"/>
                <a:sym typeface="Impact" pitchFamily="34" charset="0"/>
              </a:rPr>
              <a:t>I</a:t>
            </a:r>
            <a:r>
              <a:rPr lang="en-US" altLang="en-US" sz="3700">
                <a:solidFill>
                  <a:srgbClr val="FFFFFF"/>
                </a:solidFill>
                <a:latin typeface="Impact" pitchFamily="34" charset="0"/>
                <a:ea typeface="Microsoft YaHei" pitchFamily="34" charset="-122"/>
                <a:sym typeface="Impact" pitchFamily="34" charset="0"/>
              </a:rPr>
              <a:t>ntroduction</a:t>
            </a:r>
            <a:endParaRPr lang="zh-CN" altLang="en-US" sz="3700">
              <a:solidFill>
                <a:srgbClr val="FFFFFF"/>
              </a:solidFill>
              <a:latin typeface="Impact" pitchFamily="34" charset="0"/>
              <a:ea typeface="Microsoft YaHei" pitchFamily="34" charset="-122"/>
              <a:sym typeface="Impact" pitchFamily="34" charset="0"/>
            </a:endParaRPr>
          </a:p>
        </p:txBody>
      </p:sp>
      <p:grpSp>
        <p:nvGrpSpPr>
          <p:cNvPr id="5124" name="组合 5123"/>
          <p:cNvGrpSpPr/>
          <p:nvPr/>
        </p:nvGrpSpPr>
        <p:grpSpPr>
          <a:xfrm>
            <a:off x="0" y="1232324"/>
            <a:ext cx="12192000" cy="4969933"/>
            <a:chOff x="0" y="0"/>
            <a:chExt cx="9144000" cy="3728183"/>
          </a:xfrm>
          <a:solidFill>
            <a:schemeClr val="bg1"/>
          </a:solidFill>
        </p:grpSpPr>
        <p:sp>
          <p:nvSpPr>
            <p:cNvPr id="5125" name="矩形 254"/>
            <p:cNvSpPr/>
            <p:nvPr/>
          </p:nvSpPr>
          <p:spPr>
            <a:xfrm rot="-10800000" flipV="1">
              <a:off x="0" y="144015"/>
              <a:ext cx="9144000" cy="3584168"/>
            </a:xfrm>
            <a:prstGeom prst="rect">
              <a:avLst/>
            </a:prstGeom>
            <a:grpFill/>
            <a:ln w="9525">
              <a:noFill/>
            </a:ln>
          </p:spPr>
          <p:txBody>
            <a:bodyPr anchor="ctr"/>
            <a:lstStyle/>
            <a:p>
              <a:pPr algn="ctr" fontAlgn="auto"/>
              <a:endParaRPr sz="2400" noProof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126" name="直角三角形 6"/>
            <p:cNvSpPr/>
            <p:nvPr/>
          </p:nvSpPr>
          <p:spPr>
            <a:xfrm rot="8100000">
              <a:off x="1101425" y="0"/>
              <a:ext cx="288032" cy="288032"/>
            </a:xfrm>
            <a:prstGeom prst="rtTriangle">
              <a:avLst/>
            </a:prstGeom>
            <a:grpFill/>
            <a:ln w="9525">
              <a:noFill/>
            </a:ln>
          </p:spPr>
          <p:txBody>
            <a:bodyPr anchor="ctr"/>
            <a:lstStyle/>
            <a:p>
              <a:pPr algn="ctr" fontAlgn="auto"/>
              <a:endParaRPr sz="2400" noProof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  <p:sp>
        <p:nvSpPr>
          <p:cNvPr id="4100" name="前言标题装饰线"/>
          <p:cNvSpPr>
            <a:spLocks noChangeArrowheads="1"/>
          </p:cNvSpPr>
          <p:nvPr/>
        </p:nvSpPr>
        <p:spPr bwMode="auto">
          <a:xfrm>
            <a:off x="4973638" y="2266950"/>
            <a:ext cx="6337300" cy="238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Microsoft YaHei" pitchFamily="34" charset="-122"/>
              <a:ea typeface="Microsoft YaHei" pitchFamily="34" charset="-122"/>
              <a:sym typeface="Microsoft YaHei" pitchFamily="34" charset="-122"/>
            </a:endParaRPr>
          </a:p>
        </p:txBody>
      </p:sp>
      <p:sp>
        <p:nvSpPr>
          <p:cNvPr id="4101" name="TextBox 11"/>
          <p:cNvSpPr>
            <a:spLocks noChangeArrowheads="1"/>
          </p:cNvSpPr>
          <p:nvPr/>
        </p:nvSpPr>
        <p:spPr bwMode="auto">
          <a:xfrm>
            <a:off x="211138" y="2220913"/>
            <a:ext cx="1814512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>
                <a:solidFill>
                  <a:srgbClr val="FFFFFF"/>
                </a:solidFill>
                <a:latin typeface="Microsoft YaHei" pitchFamily="34" charset="-122"/>
                <a:ea typeface="Microsoft YaHei" pitchFamily="34" charset="-122"/>
                <a:sym typeface="Microsoft YaHei" pitchFamily="34" charset="-122"/>
              </a:rPr>
              <a:t>BKGD</a:t>
            </a:r>
          </a:p>
        </p:txBody>
      </p:sp>
      <p:sp>
        <p:nvSpPr>
          <p:cNvPr id="4102" name="文本框 6"/>
          <p:cNvSpPr txBox="1">
            <a:spLocks noChangeArrowheads="1"/>
          </p:cNvSpPr>
          <p:nvPr/>
        </p:nvSpPr>
        <p:spPr bwMode="auto">
          <a:xfrm>
            <a:off x="211138" y="3935413"/>
            <a:ext cx="20653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</a:rPr>
              <a:t>GOAL</a:t>
            </a:r>
          </a:p>
        </p:txBody>
      </p:sp>
      <p:grpSp>
        <p:nvGrpSpPr>
          <p:cNvPr id="4103" name="组合 1"/>
          <p:cNvGrpSpPr>
            <a:grpSpLocks/>
          </p:cNvGrpSpPr>
          <p:nvPr/>
        </p:nvGrpSpPr>
        <p:grpSpPr bwMode="auto">
          <a:xfrm>
            <a:off x="4427538" y="1787525"/>
            <a:ext cx="7243762" cy="3879850"/>
            <a:chOff x="6162" y="2499"/>
            <a:chExt cx="11408" cy="6110"/>
          </a:xfrm>
        </p:grpSpPr>
        <p:sp>
          <p:nvSpPr>
            <p:cNvPr id="5136" name="前言标题"/>
            <p:cNvSpPr/>
            <p:nvPr/>
          </p:nvSpPr>
          <p:spPr>
            <a:xfrm>
              <a:off x="6162" y="2499"/>
              <a:ext cx="11408" cy="76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en-US" sz="24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rPr>
                <a:t>The March Madness Data Crunch Challenge</a:t>
              </a:r>
            </a:p>
          </p:txBody>
        </p:sp>
        <p:grpSp>
          <p:nvGrpSpPr>
            <p:cNvPr id="4105" name="组合 8"/>
            <p:cNvGrpSpPr>
              <a:grpSpLocks/>
            </p:cNvGrpSpPr>
            <p:nvPr/>
          </p:nvGrpSpPr>
          <p:grpSpPr bwMode="auto">
            <a:xfrm>
              <a:off x="6162" y="3682"/>
              <a:ext cx="8734" cy="2334"/>
              <a:chOff x="837" y="2025"/>
              <a:chExt cx="6551" cy="1751"/>
            </a:xfrm>
          </p:grpSpPr>
          <p:grpSp>
            <p:nvGrpSpPr>
              <p:cNvPr id="4106" name="组合 22542"/>
              <p:cNvGrpSpPr>
                <a:grpSpLocks/>
              </p:cNvGrpSpPr>
              <p:nvPr/>
            </p:nvGrpSpPr>
            <p:grpSpPr bwMode="auto">
              <a:xfrm>
                <a:off x="2085" y="2025"/>
                <a:ext cx="5303" cy="1751"/>
                <a:chOff x="-8255" y="9526"/>
                <a:chExt cx="3367536" cy="1111666"/>
              </a:xfrm>
            </p:grpSpPr>
            <p:sp>
              <p:nvSpPr>
                <p:cNvPr id="4107" name="矩形 69"/>
                <p:cNvSpPr>
                  <a:spLocks noChangeArrowheads="1"/>
                </p:cNvSpPr>
                <p:nvPr/>
              </p:nvSpPr>
              <p:spPr bwMode="auto">
                <a:xfrm>
                  <a:off x="-8255" y="9526"/>
                  <a:ext cx="1904560" cy="313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r>
                    <a:rPr lang="en-US" altLang="en-US" sz="2000" b="1">
                      <a:solidFill>
                        <a:srgbClr val="FF8607"/>
                      </a:solidFill>
                      <a:latin typeface="Microsoft YaHei" pitchFamily="34" charset="-122"/>
                      <a:ea typeface="Microsoft YaHei" pitchFamily="34" charset="-122"/>
                      <a:sym typeface="Microsoft YaHei" pitchFamily="34" charset="-122"/>
                    </a:rPr>
                    <a:t>Background</a:t>
                  </a:r>
                </a:p>
              </p:txBody>
            </p:sp>
            <p:sp>
              <p:nvSpPr>
                <p:cNvPr id="4108" name="矩形 70"/>
                <p:cNvSpPr>
                  <a:spLocks noChangeArrowheads="1"/>
                </p:cNvSpPr>
                <p:nvPr/>
              </p:nvSpPr>
              <p:spPr bwMode="auto">
                <a:xfrm>
                  <a:off x="-158" y="263389"/>
                  <a:ext cx="3359439" cy="857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lnSpc>
                      <a:spcPts val="1600"/>
                    </a:lnSpc>
                  </a:pPr>
                  <a:r>
                    <a:rPr lang="en-US" altLang="en-US" sz="1600"/>
                    <a:t>The NCAA Men's Basketball Division I Tournament is a single-elimination tournament played each spring in the U.S., currently featuring 68 National Collegiate Association (NCAA) basketball teams, in order to determine the national championship.</a:t>
                  </a:r>
                </a:p>
              </p:txBody>
            </p:sp>
          </p:grpSp>
          <p:grpSp>
            <p:nvGrpSpPr>
              <p:cNvPr id="4109" name="组合 9"/>
              <p:cNvGrpSpPr>
                <a:grpSpLocks/>
              </p:cNvGrpSpPr>
              <p:nvPr/>
            </p:nvGrpSpPr>
            <p:grpSpPr bwMode="auto">
              <a:xfrm>
                <a:off x="837" y="2125"/>
                <a:ext cx="1261" cy="908"/>
                <a:chOff x="0" y="0"/>
                <a:chExt cx="396000" cy="576000"/>
              </a:xfrm>
            </p:grpSpPr>
            <p:sp>
              <p:nvSpPr>
                <p:cNvPr id="11" name="矩形 9"/>
                <p:cNvSpPr/>
                <p:nvPr/>
              </p:nvSpPr>
              <p:spPr>
                <a:xfrm>
                  <a:off x="0" y="-616"/>
                  <a:ext cx="395734" cy="577037"/>
                </a:xfrm>
                <a:prstGeom prst="rect">
                  <a:avLst/>
                </a:prstGeom>
                <a:solidFill>
                  <a:srgbClr val="FF8607"/>
                </a:solidFill>
                <a:ln w="9525">
                  <a:noFill/>
                </a:ln>
              </p:spPr>
              <p:txBody>
                <a:bodyPr anchor="ctr"/>
                <a:lstStyle/>
                <a:p>
                  <a:pPr algn="ctr"/>
                  <a:r>
                    <a:rPr lang="en-US" altLang="en-US" sz="2100" b="1">
                      <a:solidFill>
                        <a:srgbClr val="FFFFFF"/>
                      </a:solidFill>
                      <a:latin typeface="Microsoft YaHei" pitchFamily="34" charset="-122"/>
                      <a:ea typeface="Microsoft YaHei" pitchFamily="34" charset="-122"/>
                      <a:sym typeface="Microsoft YaHei" pitchFamily="34" charset="-122"/>
                    </a:rPr>
                    <a:t>BKGD</a:t>
                  </a:r>
                </a:p>
              </p:txBody>
            </p:sp>
            <p:sp>
              <p:nvSpPr>
                <p:cNvPr id="4111" name="TextBox 11"/>
                <p:cNvSpPr>
                  <a:spLocks noChangeArrowheads="1"/>
                </p:cNvSpPr>
                <p:nvPr/>
              </p:nvSpPr>
              <p:spPr bwMode="auto">
                <a:xfrm>
                  <a:off x="54383" y="57167"/>
                  <a:ext cx="309197" cy="45959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/>
                  <a:endParaRPr lang="en-US" altLang="zh-CN" sz="3200">
                    <a:solidFill>
                      <a:srgbClr val="FFFFFF"/>
                    </a:solidFill>
                    <a:latin typeface="Microsoft YaHei" pitchFamily="34" charset="-122"/>
                    <a:ea typeface="Microsoft YaHei" pitchFamily="34" charset="-122"/>
                    <a:sym typeface="Microsoft YaHei" pitchFamily="34" charset="-122"/>
                  </a:endParaRPr>
                </a:p>
              </p:txBody>
            </p:sp>
          </p:grpSp>
        </p:grpSp>
        <p:grpSp>
          <p:nvGrpSpPr>
            <p:cNvPr id="4112" name="组合 12"/>
            <p:cNvGrpSpPr>
              <a:grpSpLocks/>
            </p:cNvGrpSpPr>
            <p:nvPr/>
          </p:nvGrpSpPr>
          <p:grpSpPr bwMode="auto">
            <a:xfrm>
              <a:off x="6162" y="6595"/>
              <a:ext cx="9125" cy="2014"/>
              <a:chOff x="837" y="2025"/>
              <a:chExt cx="6844" cy="1511"/>
            </a:xfrm>
          </p:grpSpPr>
          <p:grpSp>
            <p:nvGrpSpPr>
              <p:cNvPr id="4113" name="组合 13"/>
              <p:cNvGrpSpPr>
                <a:grpSpLocks/>
              </p:cNvGrpSpPr>
              <p:nvPr/>
            </p:nvGrpSpPr>
            <p:grpSpPr bwMode="auto">
              <a:xfrm>
                <a:off x="2085" y="2025"/>
                <a:ext cx="5596" cy="1511"/>
                <a:chOff x="-8255" y="9526"/>
                <a:chExt cx="3553774" cy="959252"/>
              </a:xfrm>
            </p:grpSpPr>
            <p:sp>
              <p:nvSpPr>
                <p:cNvPr id="4114" name="矩形 69"/>
                <p:cNvSpPr>
                  <a:spLocks noChangeArrowheads="1"/>
                </p:cNvSpPr>
                <p:nvPr/>
              </p:nvSpPr>
              <p:spPr bwMode="auto">
                <a:xfrm>
                  <a:off x="-8255" y="9526"/>
                  <a:ext cx="1904560" cy="313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r>
                    <a:rPr lang="en-US" altLang="en-US" sz="2000" b="1">
                      <a:latin typeface="Microsoft YaHei" pitchFamily="34" charset="-122"/>
                      <a:ea typeface="Microsoft YaHei" pitchFamily="34" charset="-122"/>
                      <a:sym typeface="Microsoft YaHei" pitchFamily="34" charset="-122"/>
                    </a:rPr>
                    <a:t>Objective</a:t>
                  </a:r>
                </a:p>
              </p:txBody>
            </p:sp>
            <p:sp>
              <p:nvSpPr>
                <p:cNvPr id="4115" name="矩形 70"/>
                <p:cNvSpPr>
                  <a:spLocks noChangeArrowheads="1"/>
                </p:cNvSpPr>
                <p:nvPr/>
              </p:nvSpPr>
              <p:spPr bwMode="auto">
                <a:xfrm>
                  <a:off x="-158" y="263389"/>
                  <a:ext cx="3545677" cy="7053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lnSpc>
                      <a:spcPts val="1600"/>
                    </a:lnSpc>
                  </a:pPr>
                  <a:r>
                    <a:rPr lang="en-US" altLang="en-US" sz="1600"/>
                    <a:t>Using data mining and machine learning techniques, FOURdham Marchketeers will choose the best model to predict the winning brackets for this year’s competitions.</a:t>
                  </a:r>
                </a:p>
              </p:txBody>
            </p:sp>
          </p:grpSp>
          <p:grpSp>
            <p:nvGrpSpPr>
              <p:cNvPr id="4116" name="组合 19"/>
              <p:cNvGrpSpPr>
                <a:grpSpLocks/>
              </p:cNvGrpSpPr>
              <p:nvPr/>
            </p:nvGrpSpPr>
            <p:grpSpPr bwMode="auto">
              <a:xfrm>
                <a:off x="837" y="2125"/>
                <a:ext cx="1261" cy="908"/>
                <a:chOff x="0" y="0"/>
                <a:chExt cx="396000" cy="576000"/>
              </a:xfrm>
            </p:grpSpPr>
            <p:sp>
              <p:nvSpPr>
                <p:cNvPr id="21" name="矩形 9"/>
                <p:cNvSpPr/>
                <p:nvPr/>
              </p:nvSpPr>
              <p:spPr>
                <a:xfrm>
                  <a:off x="0" y="-851"/>
                  <a:ext cx="396306" cy="577063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noFill/>
                </a:ln>
              </p:spPr>
              <p:txBody>
                <a:bodyPr anchor="ctr"/>
                <a:lstStyle/>
                <a:p>
                  <a:pPr algn="ctr"/>
                  <a:r>
                    <a:rPr lang="en-US" altLang="en-US" sz="2100" b="1">
                      <a:solidFill>
                        <a:srgbClr val="FFFFFF"/>
                      </a:solidFill>
                      <a:latin typeface="Microsoft YaHei" pitchFamily="34" charset="-122"/>
                      <a:ea typeface="Microsoft YaHei" pitchFamily="34" charset="-122"/>
                      <a:sym typeface="Microsoft YaHei" pitchFamily="34" charset="-122"/>
                    </a:rPr>
                    <a:t>OBJ</a:t>
                  </a:r>
                </a:p>
              </p:txBody>
            </p:sp>
            <p:sp>
              <p:nvSpPr>
                <p:cNvPr id="4118" name="TextBox 11"/>
                <p:cNvSpPr>
                  <a:spLocks noChangeArrowheads="1"/>
                </p:cNvSpPr>
                <p:nvPr/>
              </p:nvSpPr>
              <p:spPr bwMode="auto">
                <a:xfrm>
                  <a:off x="54383" y="57167"/>
                  <a:ext cx="309197" cy="45959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/>
                  <a:endParaRPr lang="en-US" altLang="zh-CN" sz="3200">
                    <a:solidFill>
                      <a:srgbClr val="FFFFFF"/>
                    </a:solidFill>
                    <a:latin typeface="Microsoft YaHei" pitchFamily="34" charset="-122"/>
                    <a:ea typeface="Microsoft YaHei" pitchFamily="34" charset="-122"/>
                    <a:sym typeface="Microsoft YaHei" pitchFamily="34" charset="-122"/>
                  </a:endParaRPr>
                </a:p>
              </p:txBody>
            </p:sp>
          </p:grpSp>
        </p:grpSp>
      </p:grpSp>
      <p:pic>
        <p:nvPicPr>
          <p:cNvPr id="23" name="Picture 3" descr="C:\Users\Sumi\AppData\Local\Microsoft\Windows\INetCache\IE\BPZF8SZO\Mark_Sanford_(basketball)_02[1]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5513" y="1847850"/>
            <a:ext cx="2894012" cy="3917950"/>
          </a:xfrm>
          <a:prstGeom prst="rect">
            <a:avLst/>
          </a:prstGeom>
          <a:noFill/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矩形 9"/>
          <p:cNvSpPr>
            <a:spLocks noChangeArrowheads="1"/>
          </p:cNvSpPr>
          <p:nvPr/>
        </p:nvSpPr>
        <p:spPr bwMode="auto">
          <a:xfrm>
            <a:off x="0" y="4965700"/>
            <a:ext cx="12192000" cy="1892300"/>
          </a:xfrm>
          <a:prstGeom prst="rect">
            <a:avLst/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Microsoft YaHei" pitchFamily="34" charset="-122"/>
              <a:ea typeface="Microsoft YaHei" pitchFamily="34" charset="-122"/>
              <a:sym typeface="Microsoft YaHei" pitchFamily="34" charset="-122"/>
            </a:endParaRPr>
          </a:p>
        </p:txBody>
      </p:sp>
      <p:sp>
        <p:nvSpPr>
          <p:cNvPr id="5122" name="矩形 27"/>
          <p:cNvSpPr>
            <a:spLocks noChangeArrowheads="1"/>
          </p:cNvSpPr>
          <p:nvPr/>
        </p:nvSpPr>
        <p:spPr bwMode="auto">
          <a:xfrm>
            <a:off x="635000" y="236538"/>
            <a:ext cx="30130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solidFill>
                  <a:srgbClr val="FF8607"/>
                </a:solidFill>
                <a:latin typeface="Impact" pitchFamily="34" charset="0"/>
                <a:ea typeface="Microsoft YaHei" pitchFamily="34" charset="-122"/>
                <a:sym typeface="Impact" pitchFamily="34" charset="0"/>
              </a:rPr>
              <a:t>A</a:t>
            </a:r>
            <a:r>
              <a:rPr lang="en-GB" altLang="en-US" sz="3200">
                <a:solidFill>
                  <a:srgbClr val="FF8607"/>
                </a:solidFill>
                <a:latin typeface="Impact" pitchFamily="34" charset="0"/>
                <a:ea typeface="Microsoft YaHei" pitchFamily="34" charset="-122"/>
                <a:sym typeface="Impact" pitchFamily="34" charset="0"/>
              </a:rPr>
              <a:t>nalysis Process</a:t>
            </a:r>
          </a:p>
        </p:txBody>
      </p:sp>
      <p:sp>
        <p:nvSpPr>
          <p:cNvPr id="5123" name="等腰三角形 28"/>
          <p:cNvSpPr>
            <a:spLocks noChangeArrowheads="1"/>
          </p:cNvSpPr>
          <p:nvPr/>
        </p:nvSpPr>
        <p:spPr bwMode="auto">
          <a:xfrm rot="5400000">
            <a:off x="-53181" y="210344"/>
            <a:ext cx="774700" cy="668338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Microsoft YaHei" pitchFamily="34" charset="-122"/>
              <a:ea typeface="Microsoft YaHei" pitchFamily="34" charset="-122"/>
              <a:sym typeface="Microsoft YaHei" pitchFamily="34" charset="-122"/>
            </a:endParaRPr>
          </a:p>
        </p:txBody>
      </p:sp>
      <p:grpSp>
        <p:nvGrpSpPr>
          <p:cNvPr id="5124" name="组合 12292"/>
          <p:cNvGrpSpPr>
            <a:grpSpLocks/>
          </p:cNvGrpSpPr>
          <p:nvPr/>
        </p:nvGrpSpPr>
        <p:grpSpPr bwMode="auto">
          <a:xfrm>
            <a:off x="2932113" y="3571875"/>
            <a:ext cx="419100" cy="385763"/>
            <a:chOff x="0" y="0"/>
            <a:chExt cx="315129" cy="288032"/>
          </a:xfrm>
        </p:grpSpPr>
        <p:sp>
          <p:nvSpPr>
            <p:cNvPr id="5125" name="燕尾形 30"/>
            <p:cNvSpPr>
              <a:spLocks noChangeArrowheads="1"/>
            </p:cNvSpPr>
            <p:nvPr/>
          </p:nvSpPr>
          <p:spPr bwMode="auto">
            <a:xfrm>
              <a:off x="0" y="0"/>
              <a:ext cx="179848" cy="288032"/>
            </a:xfrm>
            <a:prstGeom prst="chevron">
              <a:avLst>
                <a:gd name="adj" fmla="val 57657"/>
              </a:avLst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 sz="2400">
                <a:latin typeface="Microsoft YaHei" pitchFamily="34" charset="-122"/>
                <a:ea typeface="Microsoft YaHei" pitchFamily="34" charset="-122"/>
                <a:sym typeface="Microsoft YaHei" pitchFamily="34" charset="-122"/>
              </a:endParaRPr>
            </a:p>
          </p:txBody>
        </p:sp>
        <p:sp>
          <p:nvSpPr>
            <p:cNvPr id="5126" name="燕尾形 31"/>
            <p:cNvSpPr>
              <a:spLocks noChangeArrowheads="1"/>
            </p:cNvSpPr>
            <p:nvPr/>
          </p:nvSpPr>
          <p:spPr bwMode="auto">
            <a:xfrm>
              <a:off x="135281" y="0"/>
              <a:ext cx="179848" cy="288032"/>
            </a:xfrm>
            <a:prstGeom prst="chevron">
              <a:avLst>
                <a:gd name="adj" fmla="val 57657"/>
              </a:avLst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 sz="2400">
                <a:latin typeface="Microsoft YaHei" pitchFamily="34" charset="-122"/>
                <a:ea typeface="Microsoft YaHei" pitchFamily="34" charset="-122"/>
                <a:sym typeface="Microsoft YaHei" pitchFamily="34" charset="-122"/>
              </a:endParaRPr>
            </a:p>
          </p:txBody>
        </p:sp>
      </p:grpSp>
      <p:grpSp>
        <p:nvGrpSpPr>
          <p:cNvPr id="5127" name="组合 12295"/>
          <p:cNvGrpSpPr>
            <a:grpSpLocks/>
          </p:cNvGrpSpPr>
          <p:nvPr/>
        </p:nvGrpSpPr>
        <p:grpSpPr bwMode="auto">
          <a:xfrm>
            <a:off x="5970588" y="3576638"/>
            <a:ext cx="420687" cy="385762"/>
            <a:chOff x="0" y="0"/>
            <a:chExt cx="315129" cy="288032"/>
          </a:xfrm>
        </p:grpSpPr>
        <p:sp>
          <p:nvSpPr>
            <p:cNvPr id="5128" name="燕尾形 37"/>
            <p:cNvSpPr>
              <a:spLocks noChangeArrowheads="1"/>
            </p:cNvSpPr>
            <p:nvPr/>
          </p:nvSpPr>
          <p:spPr bwMode="auto">
            <a:xfrm>
              <a:off x="0" y="0"/>
              <a:ext cx="179848" cy="288032"/>
            </a:xfrm>
            <a:prstGeom prst="chevron">
              <a:avLst>
                <a:gd name="adj" fmla="val 57657"/>
              </a:avLst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 sz="2400">
                <a:latin typeface="Microsoft YaHei" pitchFamily="34" charset="-122"/>
                <a:ea typeface="Microsoft YaHei" pitchFamily="34" charset="-122"/>
                <a:sym typeface="Microsoft YaHei" pitchFamily="34" charset="-122"/>
              </a:endParaRPr>
            </a:p>
          </p:txBody>
        </p:sp>
        <p:sp>
          <p:nvSpPr>
            <p:cNvPr id="5129" name="燕尾形 38"/>
            <p:cNvSpPr>
              <a:spLocks noChangeArrowheads="1"/>
            </p:cNvSpPr>
            <p:nvPr/>
          </p:nvSpPr>
          <p:spPr bwMode="auto">
            <a:xfrm>
              <a:off x="135281" y="0"/>
              <a:ext cx="179848" cy="288032"/>
            </a:xfrm>
            <a:prstGeom prst="chevron">
              <a:avLst>
                <a:gd name="adj" fmla="val 57657"/>
              </a:avLst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 sz="2400">
                <a:latin typeface="Microsoft YaHei" pitchFamily="34" charset="-122"/>
                <a:ea typeface="Microsoft YaHei" pitchFamily="34" charset="-122"/>
                <a:sym typeface="Microsoft YaHei" pitchFamily="34" charset="-122"/>
              </a:endParaRPr>
            </a:p>
          </p:txBody>
        </p:sp>
      </p:grpSp>
      <p:grpSp>
        <p:nvGrpSpPr>
          <p:cNvPr id="5130" name="组合 28"/>
          <p:cNvGrpSpPr>
            <a:grpSpLocks/>
          </p:cNvGrpSpPr>
          <p:nvPr/>
        </p:nvGrpSpPr>
        <p:grpSpPr bwMode="auto">
          <a:xfrm>
            <a:off x="6450013" y="1489075"/>
            <a:ext cx="2670175" cy="4224338"/>
            <a:chOff x="5730" y="1783"/>
            <a:chExt cx="3153" cy="4990"/>
          </a:xfrm>
        </p:grpSpPr>
        <p:grpSp>
          <p:nvGrpSpPr>
            <p:cNvPr id="5131" name="组合 27"/>
            <p:cNvGrpSpPr>
              <a:grpSpLocks/>
            </p:cNvGrpSpPr>
            <p:nvPr/>
          </p:nvGrpSpPr>
          <p:grpSpPr bwMode="auto">
            <a:xfrm>
              <a:off x="5730" y="1783"/>
              <a:ext cx="3153" cy="4990"/>
              <a:chOff x="5730" y="1783"/>
              <a:chExt cx="3153" cy="4990"/>
            </a:xfrm>
          </p:grpSpPr>
          <p:grpSp>
            <p:nvGrpSpPr>
              <p:cNvPr id="5132" name="组合 12308"/>
              <p:cNvGrpSpPr>
                <a:grpSpLocks/>
              </p:cNvGrpSpPr>
              <p:nvPr/>
            </p:nvGrpSpPr>
            <p:grpSpPr bwMode="auto">
              <a:xfrm>
                <a:off x="5730" y="1783"/>
                <a:ext cx="2943" cy="4990"/>
                <a:chOff x="0" y="0"/>
                <a:chExt cx="1868690" cy="3168352"/>
              </a:xfrm>
            </p:grpSpPr>
            <p:sp>
              <p:nvSpPr>
                <p:cNvPr id="5133" name="矩形 14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868690" cy="3168352"/>
                </a:xfrm>
                <a:prstGeom prst="rect">
                  <a:avLst/>
                </a:prstGeom>
                <a:solidFill>
                  <a:srgbClr val="FF860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en-US" sz="2400">
                    <a:solidFill>
                      <a:srgbClr val="FFFFFF"/>
                    </a:solidFill>
                    <a:latin typeface="Microsoft YaHei" pitchFamily="34" charset="-122"/>
                    <a:ea typeface="Microsoft YaHei" pitchFamily="34" charset="-122"/>
                    <a:sym typeface="Microsoft YaHei" pitchFamily="34" charset="-122"/>
                  </a:endParaRPr>
                </a:p>
              </p:txBody>
            </p:sp>
            <p:sp>
              <p:nvSpPr>
                <p:cNvPr id="5134" name="五边形 15"/>
                <p:cNvSpPr>
                  <a:spLocks noChangeArrowheads="1"/>
                </p:cNvSpPr>
                <p:nvPr/>
              </p:nvSpPr>
              <p:spPr bwMode="auto">
                <a:xfrm rot="5400000">
                  <a:off x="675493" y="-425500"/>
                  <a:ext cx="504056" cy="1441919"/>
                </a:xfrm>
                <a:prstGeom prst="homePlate">
                  <a:avLst>
                    <a:gd name="adj" fmla="val 35819"/>
                  </a:avLst>
                </a:prstGeom>
                <a:solidFill>
                  <a:srgbClr val="CC6B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en-US" sz="2400">
                    <a:solidFill>
                      <a:srgbClr val="FFFFFF"/>
                    </a:solidFill>
                    <a:latin typeface="Microsoft YaHei" pitchFamily="34" charset="-122"/>
                    <a:ea typeface="Microsoft YaHei" pitchFamily="34" charset="-122"/>
                    <a:sym typeface="Microsoft YaHei" pitchFamily="34" charset="-122"/>
                  </a:endParaRPr>
                </a:p>
              </p:txBody>
            </p:sp>
            <p:sp>
              <p:nvSpPr>
                <p:cNvPr id="5135" name="矩形 16"/>
                <p:cNvSpPr>
                  <a:spLocks noChangeArrowheads="1"/>
                </p:cNvSpPr>
                <p:nvPr/>
              </p:nvSpPr>
              <p:spPr bwMode="auto">
                <a:xfrm rot="5400000">
                  <a:off x="898345" y="-898344"/>
                  <a:ext cx="72000" cy="1868690"/>
                </a:xfrm>
                <a:prstGeom prst="rect">
                  <a:avLst/>
                </a:prstGeom>
                <a:solidFill>
                  <a:srgbClr val="2828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en-US" sz="2400">
                    <a:solidFill>
                      <a:srgbClr val="FFFFFF"/>
                    </a:solidFill>
                    <a:latin typeface="Microsoft YaHei" pitchFamily="34" charset="-122"/>
                    <a:ea typeface="Microsoft YaHei" pitchFamily="34" charset="-122"/>
                    <a:sym typeface="Microsoft YaHei" pitchFamily="34" charset="-122"/>
                  </a:endParaRPr>
                </a:p>
              </p:txBody>
            </p:sp>
            <p:sp>
              <p:nvSpPr>
                <p:cNvPr id="5136" name="五边形 17"/>
                <p:cNvSpPr>
                  <a:spLocks noChangeArrowheads="1"/>
                </p:cNvSpPr>
                <p:nvPr/>
              </p:nvSpPr>
              <p:spPr bwMode="auto">
                <a:xfrm rot="5400000">
                  <a:off x="675493" y="-468932"/>
                  <a:ext cx="504056" cy="1441919"/>
                </a:xfrm>
                <a:prstGeom prst="homePlate">
                  <a:avLst>
                    <a:gd name="adj" fmla="val 35819"/>
                  </a:avLst>
                </a:prstGeom>
                <a:solidFill>
                  <a:srgbClr val="2828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en-US" sz="2400">
                    <a:solidFill>
                      <a:srgbClr val="FFFFFF"/>
                    </a:solidFill>
                    <a:latin typeface="Microsoft YaHei" pitchFamily="34" charset="-122"/>
                    <a:ea typeface="Microsoft YaHei" pitchFamily="34" charset="-122"/>
                    <a:sym typeface="Microsoft YaHei" pitchFamily="34" charset="-122"/>
                  </a:endParaRPr>
                </a:p>
              </p:txBody>
            </p:sp>
            <p:sp>
              <p:nvSpPr>
                <p:cNvPr id="12314" name="矩形 18"/>
                <p:cNvSpPr/>
                <p:nvPr/>
              </p:nvSpPr>
              <p:spPr>
                <a:xfrm>
                  <a:off x="504026" y="33339"/>
                  <a:ext cx="847575" cy="253923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en-US" sz="1600" dirty="0">
                      <a:solidFill>
                        <a:srgbClr val="FFFFFF"/>
                      </a:solidFill>
                      <a:latin typeface="Microsoft YaHei" pitchFamily="34" charset="-122"/>
                      <a:ea typeface="Microsoft YaHei" pitchFamily="34" charset="-122"/>
                      <a:sym typeface="Microsoft YaHei" pitchFamily="34" charset="-122"/>
                    </a:rPr>
                    <a:t>Modeling</a:t>
                  </a:r>
                </a:p>
              </p:txBody>
            </p:sp>
            <p:sp>
              <p:nvSpPr>
                <p:cNvPr id="12315" name="矩形 19"/>
                <p:cNvSpPr/>
                <p:nvPr/>
              </p:nvSpPr>
              <p:spPr>
                <a:xfrm>
                  <a:off x="89270" y="647720"/>
                  <a:ext cx="1690181" cy="144308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en-US" sz="1000">
                      <a:solidFill>
                        <a:srgbClr val="FFFFFF"/>
                      </a:solidFill>
                      <a:latin typeface="Microsoft YaHei" pitchFamily="34" charset="-122"/>
                      <a:ea typeface="Microsoft YaHei" pitchFamily="34" charset="-122"/>
                      <a:sym typeface="Microsoft YaHei" pitchFamily="34" charset="-122"/>
                    </a:rPr>
                    <a:t>Polynomial SVM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en-US" sz="1000">
                      <a:solidFill>
                        <a:srgbClr val="FFFFFF"/>
                      </a:solidFill>
                      <a:latin typeface="Microsoft YaHei" pitchFamily="34" charset="-122"/>
                      <a:ea typeface="Microsoft YaHei" pitchFamily="34" charset="-122"/>
                      <a:sym typeface="Microsoft YaHei" pitchFamily="34" charset="-122"/>
                    </a:rPr>
                    <a:t>Logistic Regression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en-US" sz="1000">
                      <a:solidFill>
                        <a:srgbClr val="FFFFFF"/>
                      </a:solidFill>
                      <a:latin typeface="Microsoft YaHei" pitchFamily="34" charset="-122"/>
                      <a:ea typeface="Microsoft YaHei" pitchFamily="34" charset="-122"/>
                      <a:sym typeface="Microsoft YaHei" pitchFamily="34" charset="-122"/>
                    </a:rPr>
                    <a:t>Artificial Neural Network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en-US" sz="1000">
                      <a:solidFill>
                        <a:srgbClr val="FFFFFF"/>
                      </a:solidFill>
                      <a:latin typeface="Microsoft YaHei" pitchFamily="34" charset="-122"/>
                      <a:ea typeface="Microsoft YaHei" pitchFamily="34" charset="-122"/>
                      <a:sym typeface="Microsoft YaHei" pitchFamily="34" charset="-122"/>
                    </a:rPr>
                    <a:t>Decision Tree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en-US" sz="1000">
                      <a:solidFill>
                        <a:srgbClr val="FFFFFF"/>
                      </a:solidFill>
                      <a:latin typeface="Microsoft YaHei" pitchFamily="34" charset="-122"/>
                      <a:ea typeface="Microsoft YaHei" pitchFamily="34" charset="-122"/>
                      <a:sym typeface="Microsoft YaHei" pitchFamily="34" charset="-122"/>
                    </a:rPr>
                    <a:t>Naive Bayes</a:t>
                  </a:r>
                </a:p>
                <a:p>
                  <a:pPr algn="ctr">
                    <a:lnSpc>
                      <a:spcPts val="1600"/>
                    </a:lnSpc>
                  </a:pPr>
                  <a:endParaRPr lang="en-US" altLang="en-US" sz="1400">
                    <a:solidFill>
                      <a:srgbClr val="FFFFFF"/>
                    </a:solidFill>
                    <a:latin typeface="Microsoft YaHei" pitchFamily="34" charset="-122"/>
                    <a:ea typeface="Microsoft YaHei" pitchFamily="34" charset="-122"/>
                    <a:sym typeface="Microsoft YaHei" pitchFamily="34" charset="-122"/>
                  </a:endParaRPr>
                </a:p>
                <a:p>
                  <a:pPr algn="ctr">
                    <a:lnSpc>
                      <a:spcPts val="1600"/>
                    </a:lnSpc>
                  </a:pPr>
                  <a:endParaRPr lang="zh-CN" altLang="en-US" sz="1400">
                    <a:solidFill>
                      <a:srgbClr val="FFFFFF"/>
                    </a:solidFill>
                    <a:latin typeface="Microsoft YaHei" pitchFamily="34" charset="-122"/>
                    <a:ea typeface="Microsoft YaHei" pitchFamily="34" charset="-122"/>
                    <a:sym typeface="Microsoft YaHei" pitchFamily="34" charset="-122"/>
                  </a:endParaRPr>
                </a:p>
                <a:p>
                  <a:pPr algn="ctr">
                    <a:lnSpc>
                      <a:spcPts val="1600"/>
                    </a:lnSpc>
                  </a:pPr>
                  <a:endParaRPr lang="zh-CN" altLang="en-US" sz="1400">
                    <a:solidFill>
                      <a:srgbClr val="FFFFFF"/>
                    </a:solidFill>
                    <a:latin typeface="Microsoft YaHei" pitchFamily="34" charset="-122"/>
                    <a:ea typeface="Microsoft YaHei" pitchFamily="34" charset="-122"/>
                    <a:sym typeface="Microsoft YaHei" pitchFamily="34" charset="-122"/>
                  </a:endParaRPr>
                </a:p>
              </p:txBody>
            </p:sp>
          </p:grpSp>
          <p:sp>
            <p:nvSpPr>
              <p:cNvPr id="4" name="文本框 3"/>
              <p:cNvSpPr txBox="1"/>
              <p:nvPr/>
            </p:nvSpPr>
            <p:spPr>
              <a:xfrm>
                <a:off x="5886" y="4598"/>
                <a:ext cx="2441" cy="1118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000">
                    <a:solidFill>
                      <a:schemeClr val="bg1"/>
                    </a:solidFill>
                  </a:rPr>
                  <a:t>ROC Curve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altLang="en-US" sz="1000">
                    <a:solidFill>
                      <a:schemeClr val="bg1"/>
                    </a:solidFill>
                  </a:rPr>
                  <a:t>Performance Validation (Log loss)</a:t>
                </a:r>
              </a:p>
              <a:p>
                <a:endParaRPr lang="en-US" altLang="zh-CN" sz="2400"/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5886" y="5802"/>
                <a:ext cx="2997" cy="68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en-US" altLang="zh-CN" sz="1065" noProof="1">
                    <a:solidFill>
                      <a:schemeClr val="bg1"/>
                    </a:solidFill>
                    <a:latin typeface="+mn-lt"/>
                    <a:ea typeface="+mn-ea"/>
                  </a:rPr>
                  <a:t>Learning</a:t>
                </a:r>
                <a:r>
                  <a:rPr lang="en-GB" altLang="zh-CN" sz="1065" noProof="1">
                    <a:solidFill>
                      <a:schemeClr val="bg1"/>
                    </a:solidFill>
                    <a:latin typeface="+mn-lt"/>
                    <a:ea typeface="+mn-ea"/>
                  </a:rPr>
                  <a:t> Curve</a:t>
                </a:r>
                <a:endParaRPr lang="en-GB" altLang="zh-CN" sz="1065" noProof="1">
                  <a:solidFill>
                    <a:schemeClr val="bg1"/>
                  </a:solidFill>
                </a:endParaRPr>
              </a:p>
              <a:p>
                <a:pPr fontAlgn="auto">
                  <a:lnSpc>
                    <a:spcPct val="150000"/>
                  </a:lnSpc>
                </a:pPr>
                <a:r>
                  <a:rPr lang="en-GB" altLang="zh-CN" sz="1065" noProof="1">
                    <a:solidFill>
                      <a:schemeClr val="bg1"/>
                    </a:solidFill>
                    <a:latin typeface="+mn-lt"/>
                    <a:ea typeface="+mn-ea"/>
                  </a:rPr>
                  <a:t>Feature Reselection</a:t>
                </a:r>
                <a:endParaRPr lang="en-GB" altLang="zh-CN" sz="1065" noProof="1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5141" name="组合 6"/>
              <p:cNvGrpSpPr>
                <a:grpSpLocks/>
              </p:cNvGrpSpPr>
              <p:nvPr/>
            </p:nvGrpSpPr>
            <p:grpSpPr bwMode="auto">
              <a:xfrm rot="5400000">
                <a:off x="8195" y="3676"/>
                <a:ext cx="248" cy="228"/>
                <a:chOff x="0" y="0"/>
                <a:chExt cx="315129" cy="288032"/>
              </a:xfrm>
            </p:grpSpPr>
            <p:sp>
              <p:nvSpPr>
                <p:cNvPr id="5142" name="燕尾形 30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79848" cy="288032"/>
                </a:xfrm>
                <a:prstGeom prst="chevron">
                  <a:avLst>
                    <a:gd name="adj" fmla="val 57657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en-US" sz="2400">
                    <a:latin typeface="Microsoft YaHei" pitchFamily="34" charset="-122"/>
                    <a:ea typeface="Microsoft YaHei" pitchFamily="34" charset="-122"/>
                    <a:sym typeface="Microsoft YaHei" pitchFamily="34" charset="-122"/>
                  </a:endParaRPr>
                </a:p>
              </p:txBody>
            </p:sp>
            <p:sp>
              <p:nvSpPr>
                <p:cNvPr id="5143" name="燕尾形 31"/>
                <p:cNvSpPr>
                  <a:spLocks noChangeArrowheads="1"/>
                </p:cNvSpPr>
                <p:nvPr/>
              </p:nvSpPr>
              <p:spPr bwMode="auto">
                <a:xfrm>
                  <a:off x="135281" y="0"/>
                  <a:ext cx="179848" cy="288032"/>
                </a:xfrm>
                <a:prstGeom prst="chevron">
                  <a:avLst>
                    <a:gd name="adj" fmla="val 57657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en-US" sz="2400">
                    <a:latin typeface="Microsoft YaHei" pitchFamily="34" charset="-122"/>
                    <a:ea typeface="Microsoft YaHei" pitchFamily="34" charset="-122"/>
                    <a:sym typeface="Microsoft YaHei" pitchFamily="34" charset="-122"/>
                  </a:endParaRPr>
                </a:p>
              </p:txBody>
            </p:sp>
          </p:grpSp>
          <p:grpSp>
            <p:nvGrpSpPr>
              <p:cNvPr id="5144" name="组合 9"/>
              <p:cNvGrpSpPr>
                <a:grpSpLocks/>
              </p:cNvGrpSpPr>
              <p:nvPr/>
            </p:nvGrpSpPr>
            <p:grpSpPr bwMode="auto">
              <a:xfrm rot="5400000">
                <a:off x="8195" y="5054"/>
                <a:ext cx="248" cy="228"/>
                <a:chOff x="0" y="0"/>
                <a:chExt cx="315129" cy="288032"/>
              </a:xfrm>
            </p:grpSpPr>
            <p:sp>
              <p:nvSpPr>
                <p:cNvPr id="5145" name="燕尾形 30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79848" cy="288032"/>
                </a:xfrm>
                <a:prstGeom prst="chevron">
                  <a:avLst>
                    <a:gd name="adj" fmla="val 57657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en-US" sz="2400">
                    <a:latin typeface="Microsoft YaHei" pitchFamily="34" charset="-122"/>
                    <a:ea typeface="Microsoft YaHei" pitchFamily="34" charset="-122"/>
                    <a:sym typeface="Microsoft YaHei" pitchFamily="34" charset="-122"/>
                  </a:endParaRPr>
                </a:p>
              </p:txBody>
            </p:sp>
            <p:sp>
              <p:nvSpPr>
                <p:cNvPr id="5146" name="燕尾形 31"/>
                <p:cNvSpPr>
                  <a:spLocks noChangeArrowheads="1"/>
                </p:cNvSpPr>
                <p:nvPr/>
              </p:nvSpPr>
              <p:spPr bwMode="auto">
                <a:xfrm>
                  <a:off x="135281" y="0"/>
                  <a:ext cx="179848" cy="288032"/>
                </a:xfrm>
                <a:prstGeom prst="chevron">
                  <a:avLst>
                    <a:gd name="adj" fmla="val 57657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en-US" sz="2400">
                    <a:latin typeface="Microsoft YaHei" pitchFamily="34" charset="-122"/>
                    <a:ea typeface="Microsoft YaHei" pitchFamily="34" charset="-122"/>
                    <a:sym typeface="Microsoft YaHei" pitchFamily="34" charset="-122"/>
                  </a:endParaRPr>
                </a:p>
              </p:txBody>
            </p:sp>
          </p:grpSp>
          <p:grpSp>
            <p:nvGrpSpPr>
              <p:cNvPr id="5147" name="组合 12"/>
              <p:cNvGrpSpPr>
                <a:grpSpLocks/>
              </p:cNvGrpSpPr>
              <p:nvPr/>
            </p:nvGrpSpPr>
            <p:grpSpPr bwMode="auto">
              <a:xfrm>
                <a:off x="5752" y="2834"/>
                <a:ext cx="255" cy="3013"/>
                <a:chOff x="5752" y="2721"/>
                <a:chExt cx="255" cy="3013"/>
              </a:xfrm>
            </p:grpSpPr>
            <p:sp>
              <p:nvSpPr>
                <p:cNvPr id="18" name="圆角右箭头 17"/>
                <p:cNvSpPr/>
                <p:nvPr/>
              </p:nvSpPr>
              <p:spPr>
                <a:xfrm>
                  <a:off x="5781" y="2720"/>
                  <a:ext cx="229" cy="2910"/>
                </a:xfrm>
                <a:prstGeom prst="bentArrow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减号 18"/>
                <p:cNvSpPr/>
                <p:nvPr/>
              </p:nvSpPr>
              <p:spPr>
                <a:xfrm>
                  <a:off x="5752" y="5507"/>
                  <a:ext cx="227" cy="229"/>
                </a:xfrm>
                <a:prstGeom prst="mathMinus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 sz="240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5150" name="文本框 1"/>
            <p:cNvSpPr txBox="1">
              <a:spLocks noChangeArrowheads="1"/>
            </p:cNvSpPr>
            <p:nvPr/>
          </p:nvSpPr>
          <p:spPr bwMode="auto">
            <a:xfrm>
              <a:off x="5874" y="2577"/>
              <a:ext cx="2148" cy="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1600" b="1">
                  <a:solidFill>
                    <a:schemeClr val="bg1"/>
                  </a:solidFill>
                  <a:sym typeface="宋体" pitchFamily="2" charset="-122"/>
                </a:rPr>
                <a:t>Model Building</a:t>
              </a:r>
              <a:endParaRPr lang="en-US" altLang="zh-CN" sz="1600" b="1">
                <a:solidFill>
                  <a:schemeClr val="bg1"/>
                </a:solidFill>
              </a:endParaRPr>
            </a:p>
          </p:txBody>
        </p:sp>
        <p:sp>
          <p:nvSpPr>
            <p:cNvPr id="5151" name="文本框 2"/>
            <p:cNvSpPr txBox="1">
              <a:spLocks noChangeArrowheads="1"/>
            </p:cNvSpPr>
            <p:nvPr/>
          </p:nvSpPr>
          <p:spPr bwMode="auto">
            <a:xfrm>
              <a:off x="5870" y="4379"/>
              <a:ext cx="2361" cy="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1600" b="1">
                  <a:solidFill>
                    <a:schemeClr val="bg1"/>
                  </a:solidFill>
                </a:rPr>
                <a:t>Model Evaluation</a:t>
              </a:r>
            </a:p>
          </p:txBody>
        </p:sp>
        <p:sp>
          <p:nvSpPr>
            <p:cNvPr id="5152" name="文本框 4"/>
            <p:cNvSpPr txBox="1">
              <a:spLocks noChangeArrowheads="1"/>
            </p:cNvSpPr>
            <p:nvPr/>
          </p:nvSpPr>
          <p:spPr bwMode="auto">
            <a:xfrm>
              <a:off x="5885" y="5601"/>
              <a:ext cx="2888" cy="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1600" b="1">
                  <a:solidFill>
                    <a:schemeClr val="bg1"/>
                  </a:solidFill>
                </a:rPr>
                <a:t>Model Improvement</a:t>
              </a:r>
            </a:p>
          </p:txBody>
        </p:sp>
      </p:grpSp>
      <p:grpSp>
        <p:nvGrpSpPr>
          <p:cNvPr id="5153" name="组合 25"/>
          <p:cNvGrpSpPr>
            <a:grpSpLocks/>
          </p:cNvGrpSpPr>
          <p:nvPr/>
        </p:nvGrpSpPr>
        <p:grpSpPr bwMode="auto">
          <a:xfrm>
            <a:off x="379413" y="1509713"/>
            <a:ext cx="2714625" cy="4224337"/>
            <a:chOff x="1418" y="1783"/>
            <a:chExt cx="3206" cy="4990"/>
          </a:xfrm>
        </p:grpSpPr>
        <p:grpSp>
          <p:nvGrpSpPr>
            <p:cNvPr id="5154" name="组合 12299"/>
            <p:cNvGrpSpPr>
              <a:grpSpLocks/>
            </p:cNvGrpSpPr>
            <p:nvPr/>
          </p:nvGrpSpPr>
          <p:grpSpPr bwMode="auto">
            <a:xfrm>
              <a:off x="1418" y="1783"/>
              <a:ext cx="2942" cy="4990"/>
              <a:chOff x="0" y="0"/>
              <a:chExt cx="1868690" cy="3168352"/>
            </a:xfrm>
          </p:grpSpPr>
          <p:sp>
            <p:nvSpPr>
              <p:cNvPr id="5155" name="矩形 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868690" cy="3168352"/>
              </a:xfrm>
              <a:prstGeom prst="rect">
                <a:avLst/>
              </a:prstGeom>
              <a:solidFill>
                <a:srgbClr val="FF86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 sz="240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endParaRPr>
              </a:p>
            </p:txBody>
          </p:sp>
          <p:sp>
            <p:nvSpPr>
              <p:cNvPr id="5156" name="五边形 5"/>
              <p:cNvSpPr>
                <a:spLocks noChangeArrowheads="1"/>
              </p:cNvSpPr>
              <p:nvPr/>
            </p:nvSpPr>
            <p:spPr bwMode="auto">
              <a:xfrm rot="5400000">
                <a:off x="675493" y="-425500"/>
                <a:ext cx="504056" cy="1441919"/>
              </a:xfrm>
              <a:prstGeom prst="homePlate">
                <a:avLst>
                  <a:gd name="adj" fmla="val 35819"/>
                </a:avLst>
              </a:prstGeom>
              <a:solidFill>
                <a:srgbClr val="CC6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 sz="240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endParaRPr>
              </a:p>
            </p:txBody>
          </p:sp>
          <p:sp>
            <p:nvSpPr>
              <p:cNvPr id="5157" name="矩形 7"/>
              <p:cNvSpPr>
                <a:spLocks noChangeArrowheads="1"/>
              </p:cNvSpPr>
              <p:nvPr/>
            </p:nvSpPr>
            <p:spPr bwMode="auto">
              <a:xfrm rot="5400000">
                <a:off x="898345" y="-898344"/>
                <a:ext cx="72000" cy="1868690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 sz="240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endParaRPr>
              </a:p>
            </p:txBody>
          </p:sp>
          <p:sp>
            <p:nvSpPr>
              <p:cNvPr id="5158" name="五边形 8"/>
              <p:cNvSpPr>
                <a:spLocks noChangeArrowheads="1"/>
              </p:cNvSpPr>
              <p:nvPr/>
            </p:nvSpPr>
            <p:spPr bwMode="auto">
              <a:xfrm rot="5400000">
                <a:off x="675493" y="-468932"/>
                <a:ext cx="504056" cy="1441919"/>
              </a:xfrm>
              <a:prstGeom prst="homePlate">
                <a:avLst>
                  <a:gd name="adj" fmla="val 35819"/>
                </a:avLst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 sz="240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endParaRPr>
              </a:p>
            </p:txBody>
          </p:sp>
          <p:sp>
            <p:nvSpPr>
              <p:cNvPr id="5159" name="矩形 10"/>
              <p:cNvSpPr>
                <a:spLocks noChangeArrowheads="1"/>
              </p:cNvSpPr>
              <p:nvPr/>
            </p:nvSpPr>
            <p:spPr bwMode="auto">
              <a:xfrm>
                <a:off x="154828" y="33907"/>
                <a:ext cx="1545385" cy="2642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altLang="en-US" sz="1600">
                    <a:solidFill>
                      <a:srgbClr val="FFFFFF"/>
                    </a:solidFill>
                    <a:latin typeface="Microsoft YaHei" pitchFamily="34" charset="-122"/>
                    <a:ea typeface="Microsoft YaHei" pitchFamily="34" charset="-122"/>
                    <a:sym typeface="Microsoft YaHei" pitchFamily="34" charset="-122"/>
                  </a:rPr>
                  <a:t>Data Preprocessing</a:t>
                </a:r>
              </a:p>
            </p:txBody>
          </p:sp>
        </p:grpSp>
        <p:grpSp>
          <p:nvGrpSpPr>
            <p:cNvPr id="5160" name="组合 24"/>
            <p:cNvGrpSpPr>
              <a:grpSpLocks/>
            </p:cNvGrpSpPr>
            <p:nvPr/>
          </p:nvGrpSpPr>
          <p:grpSpPr bwMode="auto">
            <a:xfrm>
              <a:off x="1625" y="2577"/>
              <a:ext cx="2999" cy="3236"/>
              <a:chOff x="1625" y="2577"/>
              <a:chExt cx="2999" cy="3236"/>
            </a:xfrm>
          </p:grpSpPr>
          <p:grpSp>
            <p:nvGrpSpPr>
              <p:cNvPr id="5161" name="组合 21"/>
              <p:cNvGrpSpPr>
                <a:grpSpLocks/>
              </p:cNvGrpSpPr>
              <p:nvPr/>
            </p:nvGrpSpPr>
            <p:grpSpPr bwMode="auto">
              <a:xfrm>
                <a:off x="1625" y="3009"/>
                <a:ext cx="2999" cy="2804"/>
                <a:chOff x="1624" y="2577"/>
                <a:chExt cx="2999" cy="2804"/>
              </a:xfrm>
            </p:grpSpPr>
            <p:sp>
              <p:nvSpPr>
                <p:cNvPr id="5162" name="文本框 13"/>
                <p:cNvSpPr txBox="1">
                  <a:spLocks noChangeArrowheads="1"/>
                </p:cNvSpPr>
                <p:nvPr/>
              </p:nvSpPr>
              <p:spPr bwMode="auto">
                <a:xfrm>
                  <a:off x="1625" y="2577"/>
                  <a:ext cx="2148" cy="6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r>
                    <a:rPr lang="en-GB" altLang="en-US" sz="1600" b="1">
                      <a:solidFill>
                        <a:schemeClr val="bg1"/>
                      </a:solidFill>
                    </a:rPr>
                    <a:t>Add Distance</a:t>
                  </a:r>
                </a:p>
                <a:p>
                  <a:r>
                    <a:rPr lang="en-US" altLang="en-GB" sz="1600" b="1">
                      <a:solidFill>
                        <a:schemeClr val="bg1"/>
                      </a:solidFill>
                    </a:rPr>
                    <a:t>&amp; AdjEM</a:t>
                  </a:r>
                </a:p>
              </p:txBody>
            </p:sp>
            <p:sp>
              <p:nvSpPr>
                <p:cNvPr id="15" name="文本框 14"/>
                <p:cNvSpPr txBox="1"/>
                <p:nvPr/>
              </p:nvSpPr>
              <p:spPr>
                <a:xfrm>
                  <a:off x="1625" y="3192"/>
                  <a:ext cx="2998" cy="686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fontAlgn="auto">
                    <a:lnSpc>
                      <a:spcPct val="150000"/>
                    </a:lnSpc>
                  </a:pPr>
                  <a:r>
                    <a:rPr lang="en-GB" altLang="en-US" sz="1065" noProof="1">
                      <a:solidFill>
                        <a:schemeClr val="bg1"/>
                      </a:solidFill>
                      <a:latin typeface="+mn-lt"/>
                      <a:ea typeface="+mn-ea"/>
                    </a:rPr>
                    <a:t>Manhattan Distance</a:t>
                  </a:r>
                  <a:endParaRPr lang="en-GB" altLang="en-US" sz="1065" noProof="1">
                    <a:solidFill>
                      <a:schemeClr val="bg1"/>
                    </a:solidFill>
                  </a:endParaRPr>
                </a:p>
                <a:p>
                  <a:pPr fontAlgn="auto">
                    <a:lnSpc>
                      <a:spcPct val="150000"/>
                    </a:lnSpc>
                  </a:pPr>
                  <a:r>
                    <a:rPr lang="en-GB" altLang="zh-CN" sz="1065" noProof="1">
                      <a:solidFill>
                        <a:schemeClr val="bg1"/>
                      </a:solidFill>
                      <a:latin typeface="+mn-lt"/>
                      <a:ea typeface="+mn-ea"/>
                    </a:rPr>
                    <a:t>Euclidean Distance</a:t>
                  </a:r>
                  <a:endParaRPr lang="en-GB" altLang="zh-CN" sz="1065" noProof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164" name="文本框 15"/>
                <p:cNvSpPr txBox="1">
                  <a:spLocks noChangeArrowheads="1"/>
                </p:cNvSpPr>
                <p:nvPr/>
              </p:nvSpPr>
              <p:spPr bwMode="auto">
                <a:xfrm>
                  <a:off x="1625" y="3816"/>
                  <a:ext cx="2148" cy="3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r>
                    <a:rPr lang="en-GB" altLang="en-US" sz="1600" b="1">
                      <a:solidFill>
                        <a:schemeClr val="bg1"/>
                      </a:solidFill>
                    </a:rPr>
                    <a:t>D</a:t>
                  </a:r>
                  <a:r>
                    <a:rPr lang="en-US" altLang="en-GB" sz="1600" b="1">
                      <a:solidFill>
                        <a:schemeClr val="bg1"/>
                      </a:solidFill>
                    </a:rPr>
                    <a:t>ata Transform</a:t>
                  </a:r>
                </a:p>
              </p:txBody>
            </p:sp>
            <p:sp>
              <p:nvSpPr>
                <p:cNvPr id="5165" name="文本框 19"/>
                <p:cNvSpPr txBox="1">
                  <a:spLocks noChangeArrowheads="1"/>
                </p:cNvSpPr>
                <p:nvPr/>
              </p:nvSpPr>
              <p:spPr bwMode="auto">
                <a:xfrm>
                  <a:off x="1625" y="4665"/>
                  <a:ext cx="2148" cy="3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r>
                    <a:rPr lang="en-US" altLang="en-GB" sz="1600" b="1">
                      <a:solidFill>
                        <a:schemeClr val="bg1"/>
                      </a:solidFill>
                    </a:rPr>
                    <a:t>Feature Scaling</a:t>
                  </a:r>
                </a:p>
              </p:txBody>
            </p:sp>
            <p:sp>
              <p:nvSpPr>
                <p:cNvPr id="21" name="文本框 20"/>
                <p:cNvSpPr txBox="1"/>
                <p:nvPr/>
              </p:nvSpPr>
              <p:spPr>
                <a:xfrm>
                  <a:off x="1623" y="4983"/>
                  <a:ext cx="2998" cy="398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CN" sz="1000">
                      <a:solidFill>
                        <a:schemeClr val="bg1"/>
                      </a:solidFill>
                    </a:rPr>
                    <a:t>Standardization</a:t>
                  </a:r>
                  <a:endParaRPr lang="en-GB" altLang="zh-CN" sz="100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167" name="文本框 22"/>
              <p:cNvSpPr txBox="1">
                <a:spLocks noChangeArrowheads="1"/>
              </p:cNvSpPr>
              <p:nvPr/>
            </p:nvSpPr>
            <p:spPr bwMode="auto">
              <a:xfrm>
                <a:off x="1625" y="2577"/>
                <a:ext cx="2148" cy="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en-GB" sz="1600" b="1">
                    <a:solidFill>
                      <a:schemeClr val="bg1"/>
                    </a:solidFill>
                  </a:rPr>
                  <a:t>Data Cleaning</a:t>
                </a: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626" y="4491"/>
                <a:ext cx="2998" cy="68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en-US" altLang="zh-CN" sz="1065" noProof="1">
                    <a:solidFill>
                      <a:schemeClr val="bg1"/>
                    </a:solidFill>
                    <a:latin typeface="+mn-lt"/>
                    <a:ea typeface="+mn-ea"/>
                  </a:rPr>
                  <a:t>Delta</a:t>
                </a:r>
                <a:endParaRPr lang="en-US" altLang="zh-CN" sz="1065" noProof="1">
                  <a:solidFill>
                    <a:schemeClr val="bg1"/>
                  </a:solidFill>
                </a:endParaRPr>
              </a:p>
              <a:p>
                <a:pPr fontAlgn="auto">
                  <a:lnSpc>
                    <a:spcPct val="150000"/>
                  </a:lnSpc>
                </a:pPr>
                <a:r>
                  <a:rPr lang="en-US" altLang="en-GB" sz="1065" noProof="1">
                    <a:solidFill>
                      <a:schemeClr val="bg1"/>
                    </a:solidFill>
                    <a:latin typeface="+mn-lt"/>
                    <a:ea typeface="+mn-ea"/>
                  </a:rPr>
                  <a:t>Adjusted Seed</a:t>
                </a:r>
                <a:endParaRPr lang="en-US" altLang="en-GB" sz="1065" noProof="1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169" name="组合 40"/>
          <p:cNvGrpSpPr>
            <a:grpSpLocks/>
          </p:cNvGrpSpPr>
          <p:nvPr/>
        </p:nvGrpSpPr>
        <p:grpSpPr bwMode="auto">
          <a:xfrm>
            <a:off x="3402013" y="1509713"/>
            <a:ext cx="2816225" cy="4224337"/>
            <a:chOff x="10040" y="1783"/>
            <a:chExt cx="3327" cy="4990"/>
          </a:xfrm>
        </p:grpSpPr>
        <p:grpSp>
          <p:nvGrpSpPr>
            <p:cNvPr id="5170" name="组合 12317"/>
            <p:cNvGrpSpPr>
              <a:grpSpLocks/>
            </p:cNvGrpSpPr>
            <p:nvPr/>
          </p:nvGrpSpPr>
          <p:grpSpPr bwMode="auto">
            <a:xfrm>
              <a:off x="10040" y="1783"/>
              <a:ext cx="2945" cy="4990"/>
              <a:chOff x="0" y="0"/>
              <a:chExt cx="1868690" cy="3168352"/>
            </a:xfrm>
          </p:grpSpPr>
          <p:sp>
            <p:nvSpPr>
              <p:cNvPr id="5171" name="矩形 2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868690" cy="3168352"/>
              </a:xfrm>
              <a:prstGeom prst="rect">
                <a:avLst/>
              </a:prstGeom>
              <a:solidFill>
                <a:srgbClr val="FF86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 sz="240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endParaRPr>
              </a:p>
            </p:txBody>
          </p:sp>
          <p:sp>
            <p:nvSpPr>
              <p:cNvPr id="5172" name="五边形 22"/>
              <p:cNvSpPr>
                <a:spLocks noChangeArrowheads="1"/>
              </p:cNvSpPr>
              <p:nvPr/>
            </p:nvSpPr>
            <p:spPr bwMode="auto">
              <a:xfrm rot="5400000">
                <a:off x="675493" y="-425500"/>
                <a:ext cx="504056" cy="1441919"/>
              </a:xfrm>
              <a:prstGeom prst="homePlate">
                <a:avLst>
                  <a:gd name="adj" fmla="val 35819"/>
                </a:avLst>
              </a:prstGeom>
              <a:solidFill>
                <a:srgbClr val="CC6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 sz="240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endParaRPr>
              </a:p>
            </p:txBody>
          </p:sp>
          <p:sp>
            <p:nvSpPr>
              <p:cNvPr id="5173" name="矩形 23"/>
              <p:cNvSpPr>
                <a:spLocks noChangeArrowheads="1"/>
              </p:cNvSpPr>
              <p:nvPr/>
            </p:nvSpPr>
            <p:spPr bwMode="auto">
              <a:xfrm rot="5400000">
                <a:off x="898345" y="-898344"/>
                <a:ext cx="72000" cy="1868690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 sz="240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endParaRPr>
              </a:p>
            </p:txBody>
          </p:sp>
          <p:sp>
            <p:nvSpPr>
              <p:cNvPr id="5174" name="五边形 24"/>
              <p:cNvSpPr>
                <a:spLocks noChangeArrowheads="1"/>
              </p:cNvSpPr>
              <p:nvPr/>
            </p:nvSpPr>
            <p:spPr bwMode="auto">
              <a:xfrm rot="5400000">
                <a:off x="675493" y="-468932"/>
                <a:ext cx="504056" cy="1441919"/>
              </a:xfrm>
              <a:prstGeom prst="homePlate">
                <a:avLst>
                  <a:gd name="adj" fmla="val 35819"/>
                </a:avLst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 sz="240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endParaRPr>
              </a:p>
            </p:txBody>
          </p:sp>
          <p:sp>
            <p:nvSpPr>
              <p:cNvPr id="5175" name="矩形 25"/>
              <p:cNvSpPr>
                <a:spLocks noChangeArrowheads="1"/>
              </p:cNvSpPr>
              <p:nvPr/>
            </p:nvSpPr>
            <p:spPr bwMode="auto">
              <a:xfrm>
                <a:off x="231523" y="33907"/>
                <a:ext cx="1392000" cy="2642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en-US" sz="1600" dirty="0">
                    <a:solidFill>
                      <a:srgbClr val="FFFFFF"/>
                    </a:solidFill>
                    <a:latin typeface="Microsoft YaHei" pitchFamily="34" charset="-122"/>
                    <a:ea typeface="Microsoft YaHei" pitchFamily="34" charset="-122"/>
                    <a:sym typeface="Microsoft YaHei" pitchFamily="34" charset="-122"/>
                  </a:rPr>
                  <a:t>Feature Selection</a:t>
                </a:r>
              </a:p>
            </p:txBody>
          </p:sp>
        </p:grpSp>
        <p:grpSp>
          <p:nvGrpSpPr>
            <p:cNvPr id="5176" name="组合 38"/>
            <p:cNvGrpSpPr>
              <a:grpSpLocks/>
            </p:cNvGrpSpPr>
            <p:nvPr/>
          </p:nvGrpSpPr>
          <p:grpSpPr bwMode="auto">
            <a:xfrm>
              <a:off x="10366" y="3255"/>
              <a:ext cx="3001" cy="2296"/>
              <a:chOff x="10366" y="2577"/>
              <a:chExt cx="3001" cy="2296"/>
            </a:xfrm>
          </p:grpSpPr>
          <p:sp>
            <p:nvSpPr>
              <p:cNvPr id="5177" name="文本框 34"/>
              <p:cNvSpPr txBox="1">
                <a:spLocks noChangeArrowheads="1"/>
              </p:cNvSpPr>
              <p:nvPr/>
            </p:nvSpPr>
            <p:spPr bwMode="auto">
              <a:xfrm>
                <a:off x="10366" y="2577"/>
                <a:ext cx="2148" cy="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en-GB" sz="1600" b="1">
                    <a:solidFill>
                      <a:schemeClr val="bg1"/>
                    </a:solidFill>
                  </a:rPr>
                  <a:t>Domain Knowledge</a:t>
                </a:r>
              </a:p>
            </p:txBody>
          </p:sp>
          <p:sp>
            <p:nvSpPr>
              <p:cNvPr id="5178" name="文本框 35"/>
              <p:cNvSpPr txBox="1">
                <a:spLocks noChangeArrowheads="1"/>
              </p:cNvSpPr>
              <p:nvPr/>
            </p:nvSpPr>
            <p:spPr bwMode="auto">
              <a:xfrm>
                <a:off x="10366" y="3256"/>
                <a:ext cx="2148" cy="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en-GB" sz="1600" b="1">
                    <a:solidFill>
                      <a:schemeClr val="bg1"/>
                    </a:solidFill>
                  </a:rPr>
                  <a:t>Features Analysis </a:t>
                </a:r>
              </a:p>
            </p:txBody>
          </p:sp>
          <p:sp>
            <p:nvSpPr>
              <p:cNvPr id="5179" name="文本框 36"/>
              <p:cNvSpPr txBox="1">
                <a:spLocks noChangeArrowheads="1"/>
              </p:cNvSpPr>
              <p:nvPr/>
            </p:nvSpPr>
            <p:spPr bwMode="auto">
              <a:xfrm>
                <a:off x="10369" y="4186"/>
                <a:ext cx="2148" cy="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en-GB" sz="1600" b="1">
                    <a:solidFill>
                      <a:schemeClr val="bg1"/>
                    </a:solidFill>
                  </a:rPr>
                  <a:t>Recursive Elimination </a:t>
                </a: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10370" y="3511"/>
                <a:ext cx="2997" cy="68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en-US" altLang="en-GB" sz="1065" noProof="1">
                    <a:solidFill>
                      <a:schemeClr val="bg1"/>
                    </a:solidFill>
                    <a:latin typeface="+mn-lt"/>
                    <a:ea typeface="+mn-ea"/>
                  </a:rPr>
                  <a:t>Correlation Matrix</a:t>
                </a:r>
                <a:endParaRPr lang="en-US" altLang="en-GB" sz="1065" noProof="1">
                  <a:solidFill>
                    <a:schemeClr val="bg1"/>
                  </a:solidFill>
                </a:endParaRPr>
              </a:p>
              <a:p>
                <a:pPr fontAlgn="auto">
                  <a:lnSpc>
                    <a:spcPct val="150000"/>
                  </a:lnSpc>
                </a:pPr>
                <a:r>
                  <a:rPr lang="en-US" altLang="en-GB" sz="1065" noProof="1">
                    <a:solidFill>
                      <a:schemeClr val="bg1"/>
                    </a:solidFill>
                    <a:latin typeface="+mn-lt"/>
                    <a:ea typeface="+mn-ea"/>
                  </a:rPr>
                  <a:t>Distribution</a:t>
                </a:r>
                <a:endParaRPr lang="en-US" altLang="en-GB" sz="1065" noProof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181" name="文本框 39"/>
            <p:cNvSpPr txBox="1">
              <a:spLocks noChangeArrowheads="1"/>
            </p:cNvSpPr>
            <p:nvPr/>
          </p:nvSpPr>
          <p:spPr bwMode="auto">
            <a:xfrm>
              <a:off x="10366" y="2577"/>
              <a:ext cx="2148" cy="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en-GB" sz="1600" b="1">
                  <a:solidFill>
                    <a:schemeClr val="bg1"/>
                  </a:solidFill>
                </a:rPr>
                <a:t>Reactive Data Visualization</a:t>
              </a:r>
            </a:p>
          </p:txBody>
        </p:sp>
      </p:grpSp>
      <p:grpSp>
        <p:nvGrpSpPr>
          <p:cNvPr id="5182" name="组合 64"/>
          <p:cNvGrpSpPr>
            <a:grpSpLocks/>
          </p:cNvGrpSpPr>
          <p:nvPr/>
        </p:nvGrpSpPr>
        <p:grpSpPr bwMode="auto">
          <a:xfrm>
            <a:off x="9439275" y="1465263"/>
            <a:ext cx="2493963" cy="4224337"/>
            <a:chOff x="10040" y="1783"/>
            <a:chExt cx="2945" cy="4990"/>
          </a:xfrm>
        </p:grpSpPr>
        <p:grpSp>
          <p:nvGrpSpPr>
            <p:cNvPr id="5183" name="组合 65"/>
            <p:cNvGrpSpPr>
              <a:grpSpLocks/>
            </p:cNvGrpSpPr>
            <p:nvPr/>
          </p:nvGrpSpPr>
          <p:grpSpPr bwMode="auto">
            <a:xfrm>
              <a:off x="10040" y="1783"/>
              <a:ext cx="2945" cy="4990"/>
              <a:chOff x="0" y="0"/>
              <a:chExt cx="1868690" cy="3168352"/>
            </a:xfrm>
          </p:grpSpPr>
          <p:sp>
            <p:nvSpPr>
              <p:cNvPr id="5184" name="矩形 2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868690" cy="3168352"/>
              </a:xfrm>
              <a:prstGeom prst="rect">
                <a:avLst/>
              </a:prstGeom>
              <a:solidFill>
                <a:srgbClr val="FF86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 sz="240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endParaRPr>
              </a:p>
            </p:txBody>
          </p:sp>
          <p:sp>
            <p:nvSpPr>
              <p:cNvPr id="5185" name="五边形 22"/>
              <p:cNvSpPr>
                <a:spLocks noChangeArrowheads="1"/>
              </p:cNvSpPr>
              <p:nvPr/>
            </p:nvSpPr>
            <p:spPr bwMode="auto">
              <a:xfrm rot="5400000">
                <a:off x="675493" y="-425500"/>
                <a:ext cx="504056" cy="1441919"/>
              </a:xfrm>
              <a:prstGeom prst="homePlate">
                <a:avLst>
                  <a:gd name="adj" fmla="val 35819"/>
                </a:avLst>
              </a:prstGeom>
              <a:solidFill>
                <a:srgbClr val="CC6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 sz="240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endParaRPr>
              </a:p>
            </p:txBody>
          </p:sp>
          <p:sp>
            <p:nvSpPr>
              <p:cNvPr id="5186" name="矩形 23"/>
              <p:cNvSpPr>
                <a:spLocks noChangeArrowheads="1"/>
              </p:cNvSpPr>
              <p:nvPr/>
            </p:nvSpPr>
            <p:spPr bwMode="auto">
              <a:xfrm rot="5400000">
                <a:off x="898345" y="-898344"/>
                <a:ext cx="72000" cy="1868690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 sz="240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endParaRPr>
              </a:p>
            </p:txBody>
          </p:sp>
          <p:sp>
            <p:nvSpPr>
              <p:cNvPr id="5187" name="五边形 24"/>
              <p:cNvSpPr>
                <a:spLocks noChangeArrowheads="1"/>
              </p:cNvSpPr>
              <p:nvPr/>
            </p:nvSpPr>
            <p:spPr bwMode="auto">
              <a:xfrm rot="5400000">
                <a:off x="675493" y="-468932"/>
                <a:ext cx="504056" cy="1441919"/>
              </a:xfrm>
              <a:prstGeom prst="homePlate">
                <a:avLst>
                  <a:gd name="adj" fmla="val 35819"/>
                </a:avLst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 sz="240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endParaRPr>
              </a:p>
            </p:txBody>
          </p:sp>
          <p:sp>
            <p:nvSpPr>
              <p:cNvPr id="5188" name="矩形 25"/>
              <p:cNvSpPr>
                <a:spLocks noChangeArrowheads="1"/>
              </p:cNvSpPr>
              <p:nvPr/>
            </p:nvSpPr>
            <p:spPr bwMode="auto">
              <a:xfrm>
                <a:off x="506078" y="33907"/>
                <a:ext cx="842888" cy="2539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en-US" sz="1600" dirty="0">
                    <a:solidFill>
                      <a:srgbClr val="FFFFFF"/>
                    </a:solidFill>
                    <a:latin typeface="Microsoft YaHei" pitchFamily="34" charset="-122"/>
                    <a:ea typeface="Microsoft YaHei" pitchFamily="34" charset="-122"/>
                    <a:sym typeface="Microsoft YaHei" pitchFamily="34" charset="-122"/>
                  </a:rPr>
                  <a:t>Summary</a:t>
                </a:r>
              </a:p>
            </p:txBody>
          </p:sp>
        </p:grpSp>
        <p:grpSp>
          <p:nvGrpSpPr>
            <p:cNvPr id="5189" name="组合 71"/>
            <p:cNvGrpSpPr>
              <a:grpSpLocks/>
            </p:cNvGrpSpPr>
            <p:nvPr/>
          </p:nvGrpSpPr>
          <p:grpSpPr bwMode="auto">
            <a:xfrm>
              <a:off x="10366" y="3402"/>
              <a:ext cx="2148" cy="931"/>
              <a:chOff x="10366" y="2724"/>
              <a:chExt cx="2148" cy="931"/>
            </a:xfrm>
          </p:grpSpPr>
          <p:sp>
            <p:nvSpPr>
              <p:cNvPr id="5190" name="文本框 72"/>
              <p:cNvSpPr txBox="1">
                <a:spLocks noChangeArrowheads="1"/>
              </p:cNvSpPr>
              <p:nvPr/>
            </p:nvSpPr>
            <p:spPr bwMode="auto">
              <a:xfrm>
                <a:off x="10366" y="2724"/>
                <a:ext cx="2148" cy="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en-GB" sz="1600" b="1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  <p:sp>
            <p:nvSpPr>
              <p:cNvPr id="5191" name="文本框 73"/>
              <p:cNvSpPr txBox="1">
                <a:spLocks noChangeArrowheads="1"/>
              </p:cNvSpPr>
              <p:nvPr/>
            </p:nvSpPr>
            <p:spPr bwMode="auto">
              <a:xfrm>
                <a:off x="10366" y="3256"/>
                <a:ext cx="2148" cy="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en-GB" sz="1600" b="1">
                    <a:solidFill>
                      <a:schemeClr val="bg1"/>
                    </a:solidFill>
                  </a:rPr>
                  <a:t>Suggestions </a:t>
                </a:r>
              </a:p>
            </p:txBody>
          </p:sp>
        </p:grpSp>
        <p:sp>
          <p:nvSpPr>
            <p:cNvPr id="5192" name="文本框 76"/>
            <p:cNvSpPr txBox="1">
              <a:spLocks noChangeArrowheads="1"/>
            </p:cNvSpPr>
            <p:nvPr/>
          </p:nvSpPr>
          <p:spPr bwMode="auto">
            <a:xfrm>
              <a:off x="10366" y="2577"/>
              <a:ext cx="2148" cy="6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en-GB" sz="1600" b="1">
                  <a:solidFill>
                    <a:schemeClr val="bg1"/>
                  </a:solidFill>
                </a:rPr>
                <a:t>Interesting Analysis</a:t>
              </a:r>
            </a:p>
          </p:txBody>
        </p:sp>
      </p:grpSp>
      <p:grpSp>
        <p:nvGrpSpPr>
          <p:cNvPr id="5193" name="组合 77"/>
          <p:cNvGrpSpPr>
            <a:grpSpLocks/>
          </p:cNvGrpSpPr>
          <p:nvPr/>
        </p:nvGrpSpPr>
        <p:grpSpPr bwMode="auto">
          <a:xfrm>
            <a:off x="8985250" y="3576638"/>
            <a:ext cx="420688" cy="385762"/>
            <a:chOff x="0" y="0"/>
            <a:chExt cx="315129" cy="288032"/>
          </a:xfrm>
        </p:grpSpPr>
        <p:sp>
          <p:nvSpPr>
            <p:cNvPr id="5194" name="燕尾形 37"/>
            <p:cNvSpPr>
              <a:spLocks noChangeArrowheads="1"/>
            </p:cNvSpPr>
            <p:nvPr/>
          </p:nvSpPr>
          <p:spPr bwMode="auto">
            <a:xfrm>
              <a:off x="0" y="0"/>
              <a:ext cx="179848" cy="288032"/>
            </a:xfrm>
            <a:prstGeom prst="chevron">
              <a:avLst>
                <a:gd name="adj" fmla="val 57657"/>
              </a:avLst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 sz="2400">
                <a:latin typeface="Microsoft YaHei" pitchFamily="34" charset="-122"/>
                <a:ea typeface="Microsoft YaHei" pitchFamily="34" charset="-122"/>
                <a:sym typeface="Microsoft YaHei" pitchFamily="34" charset="-122"/>
              </a:endParaRPr>
            </a:p>
          </p:txBody>
        </p:sp>
        <p:sp>
          <p:nvSpPr>
            <p:cNvPr id="5195" name="燕尾形 38"/>
            <p:cNvSpPr>
              <a:spLocks noChangeArrowheads="1"/>
            </p:cNvSpPr>
            <p:nvPr/>
          </p:nvSpPr>
          <p:spPr bwMode="auto">
            <a:xfrm>
              <a:off x="135281" y="0"/>
              <a:ext cx="179848" cy="288032"/>
            </a:xfrm>
            <a:prstGeom prst="chevron">
              <a:avLst>
                <a:gd name="adj" fmla="val 57657"/>
              </a:avLst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 sz="2400">
                <a:latin typeface="Microsoft YaHei" pitchFamily="34" charset="-122"/>
                <a:ea typeface="Microsoft YaHei" pitchFamily="34" charset="-122"/>
                <a:sym typeface="Microsoft YaHei" pitchFamily="34" charset="-122"/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矩形 54" hidden="1"/>
          <p:cNvSpPr>
            <a:spLocks noChangeArrowheads="1"/>
          </p:cNvSpPr>
          <p:nvPr/>
        </p:nvSpPr>
        <p:spPr bwMode="auto">
          <a:xfrm>
            <a:off x="0" y="1941513"/>
            <a:ext cx="12192000" cy="2543175"/>
          </a:xfrm>
          <a:prstGeom prst="rect">
            <a:avLst/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Microsoft YaHei" pitchFamily="34" charset="-122"/>
              <a:ea typeface="Microsoft YaHei" pitchFamily="34" charset="-122"/>
              <a:sym typeface="Microsoft YaHei" pitchFamily="34" charset="-122"/>
            </a:endParaRPr>
          </a:p>
        </p:txBody>
      </p:sp>
      <p:sp>
        <p:nvSpPr>
          <p:cNvPr id="6146" name="矩形 18"/>
          <p:cNvSpPr>
            <a:spLocks noChangeArrowheads="1"/>
          </p:cNvSpPr>
          <p:nvPr/>
        </p:nvSpPr>
        <p:spPr bwMode="auto">
          <a:xfrm>
            <a:off x="635000" y="236538"/>
            <a:ext cx="34607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solidFill>
                  <a:srgbClr val="FF8607"/>
                </a:solidFill>
                <a:latin typeface="Impact" pitchFamily="34" charset="0"/>
                <a:ea typeface="Microsoft YaHei" pitchFamily="34" charset="-122"/>
                <a:sym typeface="Impact" pitchFamily="34" charset="0"/>
              </a:rPr>
              <a:t>Data Preprocessing</a:t>
            </a:r>
            <a:endParaRPr lang="zh-CN" altLang="en-US" sz="2400"/>
          </a:p>
        </p:txBody>
      </p:sp>
      <p:sp>
        <p:nvSpPr>
          <p:cNvPr id="6147" name="等腰三角形 19"/>
          <p:cNvSpPr>
            <a:spLocks noChangeArrowheads="1"/>
          </p:cNvSpPr>
          <p:nvPr/>
        </p:nvSpPr>
        <p:spPr bwMode="auto">
          <a:xfrm rot="5400000">
            <a:off x="-53181" y="210344"/>
            <a:ext cx="774700" cy="668338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Microsoft YaHei" pitchFamily="34" charset="-122"/>
              <a:ea typeface="Microsoft YaHei" pitchFamily="34" charset="-122"/>
              <a:sym typeface="Microsoft YaHei" pitchFamily="34" charset="-122"/>
            </a:endParaRPr>
          </a:p>
        </p:txBody>
      </p:sp>
      <p:grpSp>
        <p:nvGrpSpPr>
          <p:cNvPr id="6148" name="组合 17"/>
          <p:cNvGrpSpPr>
            <a:grpSpLocks/>
          </p:cNvGrpSpPr>
          <p:nvPr/>
        </p:nvGrpSpPr>
        <p:grpSpPr bwMode="auto">
          <a:xfrm>
            <a:off x="168275" y="1177925"/>
            <a:ext cx="2590800" cy="2400300"/>
            <a:chOff x="1102" y="1975"/>
            <a:chExt cx="3660" cy="3375"/>
          </a:xfrm>
        </p:grpSpPr>
        <p:sp>
          <p:nvSpPr>
            <p:cNvPr id="6149" name="椭圆 4"/>
            <p:cNvSpPr>
              <a:spLocks noChangeArrowheads="1"/>
            </p:cNvSpPr>
            <p:nvPr/>
          </p:nvSpPr>
          <p:spPr bwMode="auto">
            <a:xfrm>
              <a:off x="1310" y="1975"/>
              <a:ext cx="3243" cy="3245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90909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  <a:latin typeface="Microsoft YaHei" pitchFamily="34" charset="-122"/>
                <a:ea typeface="Microsoft YaHei" pitchFamily="34" charset="-122"/>
                <a:sym typeface="Microsoft YaHei" pitchFamily="34" charset="-122"/>
              </a:endParaRPr>
            </a:p>
          </p:txBody>
        </p:sp>
        <p:grpSp>
          <p:nvGrpSpPr>
            <p:cNvPr id="6150" name="组合 19470"/>
            <p:cNvGrpSpPr>
              <a:grpSpLocks/>
            </p:cNvGrpSpPr>
            <p:nvPr/>
          </p:nvGrpSpPr>
          <p:grpSpPr bwMode="auto">
            <a:xfrm>
              <a:off x="3513" y="4145"/>
              <a:ext cx="1202" cy="1205"/>
              <a:chOff x="0" y="0"/>
              <a:chExt cx="763788" cy="763788"/>
            </a:xfrm>
          </p:grpSpPr>
          <p:sp>
            <p:nvSpPr>
              <p:cNvPr id="6151" name="椭圆 12"/>
              <p:cNvSpPr>
                <a:spLocks noChangeArrowheads="1"/>
              </p:cNvSpPr>
              <p:nvPr/>
            </p:nvSpPr>
            <p:spPr bwMode="auto">
              <a:xfrm>
                <a:off x="0" y="0"/>
                <a:ext cx="763788" cy="7637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 sz="240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endParaRPr>
              </a:p>
            </p:txBody>
          </p:sp>
          <p:sp>
            <p:nvSpPr>
              <p:cNvPr id="6152" name="椭圆 6"/>
              <p:cNvSpPr>
                <a:spLocks noChangeArrowheads="1"/>
              </p:cNvSpPr>
              <p:nvPr/>
            </p:nvSpPr>
            <p:spPr bwMode="auto">
              <a:xfrm>
                <a:off x="82987" y="82987"/>
                <a:ext cx="597814" cy="597814"/>
              </a:xfrm>
              <a:prstGeom prst="ellipse">
                <a:avLst/>
              </a:prstGeom>
              <a:solidFill>
                <a:srgbClr val="282828"/>
              </a:solidFill>
              <a:ln w="38100">
                <a:solidFill>
                  <a:srgbClr val="FF8607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sz="240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endParaRPr>
              </a:p>
            </p:txBody>
          </p:sp>
          <p:pic>
            <p:nvPicPr>
              <p:cNvPr id="6153" name="Picture 10" descr="C:\Users\Jonahs\Dropbox\Projects SCOTT\MEET Windows Azure\source\Background\tile-icon-network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357" y="216863"/>
                <a:ext cx="324084" cy="324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" name="矩形 59"/>
            <p:cNvSpPr/>
            <p:nvPr/>
          </p:nvSpPr>
          <p:spPr>
            <a:xfrm>
              <a:off x="1102" y="3129"/>
              <a:ext cx="3660" cy="107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en-US" sz="2100" b="1">
                  <a:solidFill>
                    <a:srgbClr val="FF8607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rPr>
                <a:t>Add Distance </a:t>
              </a:r>
            </a:p>
            <a:p>
              <a:pPr algn="ctr"/>
              <a:r>
                <a:rPr lang="en-US" altLang="en-US" sz="2100" b="1">
                  <a:solidFill>
                    <a:srgbClr val="FF8607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rPr>
                <a:t>&amp; AdjEM</a:t>
              </a:r>
            </a:p>
          </p:txBody>
        </p:sp>
      </p:grpSp>
      <p:grpSp>
        <p:nvGrpSpPr>
          <p:cNvPr id="6155" name="组合 18"/>
          <p:cNvGrpSpPr>
            <a:grpSpLocks/>
          </p:cNvGrpSpPr>
          <p:nvPr/>
        </p:nvGrpSpPr>
        <p:grpSpPr bwMode="auto">
          <a:xfrm>
            <a:off x="3152775" y="1139825"/>
            <a:ext cx="2590800" cy="2400300"/>
            <a:chOff x="5277" y="1975"/>
            <a:chExt cx="3660" cy="3375"/>
          </a:xfrm>
        </p:grpSpPr>
        <p:sp>
          <p:nvSpPr>
            <p:cNvPr id="6156" name="椭圆 36"/>
            <p:cNvSpPr>
              <a:spLocks noChangeArrowheads="1"/>
            </p:cNvSpPr>
            <p:nvPr/>
          </p:nvSpPr>
          <p:spPr bwMode="auto">
            <a:xfrm>
              <a:off x="5485" y="1975"/>
              <a:ext cx="3243" cy="3245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90909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  <a:latin typeface="Microsoft YaHei" pitchFamily="34" charset="-122"/>
                <a:ea typeface="Microsoft YaHei" pitchFamily="34" charset="-122"/>
                <a:sym typeface="Microsoft YaHei" pitchFamily="34" charset="-122"/>
              </a:endParaRPr>
            </a:p>
          </p:txBody>
        </p:sp>
        <p:grpSp>
          <p:nvGrpSpPr>
            <p:cNvPr id="6157" name="组合 19477"/>
            <p:cNvGrpSpPr>
              <a:grpSpLocks/>
            </p:cNvGrpSpPr>
            <p:nvPr/>
          </p:nvGrpSpPr>
          <p:grpSpPr bwMode="auto">
            <a:xfrm>
              <a:off x="7685" y="4145"/>
              <a:ext cx="1205" cy="1205"/>
              <a:chOff x="0" y="0"/>
              <a:chExt cx="763788" cy="763788"/>
            </a:xfrm>
          </p:grpSpPr>
          <p:sp>
            <p:nvSpPr>
              <p:cNvPr id="6158" name="椭圆 3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763788" cy="7637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 sz="240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endParaRPr>
              </a:p>
            </p:txBody>
          </p:sp>
          <p:sp>
            <p:nvSpPr>
              <p:cNvPr id="6159" name="椭圆 39"/>
              <p:cNvSpPr>
                <a:spLocks noChangeArrowheads="1"/>
              </p:cNvSpPr>
              <p:nvPr/>
            </p:nvSpPr>
            <p:spPr bwMode="auto">
              <a:xfrm>
                <a:off x="82987" y="82987"/>
                <a:ext cx="597814" cy="597814"/>
              </a:xfrm>
              <a:prstGeom prst="ellipse">
                <a:avLst/>
              </a:prstGeom>
              <a:solidFill>
                <a:srgbClr val="282828"/>
              </a:solidFill>
              <a:ln w="38100">
                <a:solidFill>
                  <a:srgbClr val="FF8607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sz="240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endParaRPr>
              </a:p>
            </p:txBody>
          </p:sp>
          <p:pic>
            <p:nvPicPr>
              <p:cNvPr id="6160" name="Picture 9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07" t="18666" r="12619" b="12886"/>
              <a:stretch>
                <a:fillRect/>
              </a:stretch>
            </p:blipFill>
            <p:spPr bwMode="auto">
              <a:xfrm>
                <a:off x="151593" y="165667"/>
                <a:ext cx="461317" cy="43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" name="矩形 59"/>
            <p:cNvSpPr/>
            <p:nvPr/>
          </p:nvSpPr>
          <p:spPr>
            <a:xfrm>
              <a:off x="5277" y="3321"/>
              <a:ext cx="3660" cy="73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en-US" sz="2600" b="1">
                  <a:solidFill>
                    <a:srgbClr val="FF8607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rPr>
                <a:t>Delta</a:t>
              </a:r>
            </a:p>
          </p:txBody>
        </p:sp>
      </p:grpSp>
      <p:grpSp>
        <p:nvGrpSpPr>
          <p:cNvPr id="6162" name="组合 10"/>
          <p:cNvGrpSpPr>
            <a:grpSpLocks/>
          </p:cNvGrpSpPr>
          <p:nvPr/>
        </p:nvGrpSpPr>
        <p:grpSpPr bwMode="auto">
          <a:xfrm>
            <a:off x="3152775" y="3679825"/>
            <a:ext cx="3098800" cy="1995488"/>
            <a:chOff x="5355" y="5555"/>
            <a:chExt cx="3660" cy="2357"/>
          </a:xfrm>
        </p:grpSpPr>
        <p:grpSp>
          <p:nvGrpSpPr>
            <p:cNvPr id="6163" name="组合 19484"/>
            <p:cNvGrpSpPr>
              <a:grpSpLocks/>
            </p:cNvGrpSpPr>
            <p:nvPr/>
          </p:nvGrpSpPr>
          <p:grpSpPr bwMode="auto">
            <a:xfrm>
              <a:off x="5355" y="5555"/>
              <a:ext cx="3660" cy="1195"/>
              <a:chOff x="0" y="0"/>
              <a:chExt cx="2324072" cy="758051"/>
            </a:xfrm>
          </p:grpSpPr>
          <p:sp>
            <p:nvSpPr>
              <p:cNvPr id="6164" name="矩形 5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324071" cy="263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en-US" sz="1600" b="1">
                    <a:solidFill>
                      <a:srgbClr val="282828"/>
                    </a:solidFill>
                    <a:latin typeface="Microsoft YaHei" pitchFamily="34" charset="-122"/>
                    <a:ea typeface="Microsoft YaHei" pitchFamily="34" charset="-122"/>
                    <a:sym typeface="Microsoft YaHei" pitchFamily="34" charset="-122"/>
                  </a:rPr>
                  <a:t>Interpretation</a:t>
                </a:r>
                <a:endParaRPr lang="zh-CN" altLang="en-US" sz="2400"/>
              </a:p>
            </p:txBody>
          </p:sp>
          <p:sp>
            <p:nvSpPr>
              <p:cNvPr id="19487" name="矩形 60"/>
              <p:cNvSpPr/>
              <p:nvPr/>
            </p:nvSpPr>
            <p:spPr>
              <a:xfrm>
                <a:off x="0" y="208158"/>
                <a:ext cx="2324072" cy="54953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lnSpc>
                    <a:spcPts val="1600"/>
                  </a:lnSpc>
                </a:pPr>
                <a:r>
                  <a:rPr lang="en-US" altLang="en-US" sz="1400">
                    <a:solidFill>
                      <a:srgbClr val="909090"/>
                    </a:solidFill>
                    <a:latin typeface="Microsoft YaHei" pitchFamily="34" charset="-122"/>
                    <a:ea typeface="Microsoft YaHei" pitchFamily="34" charset="-122"/>
                    <a:sym typeface="Microsoft YaHei" pitchFamily="34" charset="-122"/>
                  </a:rPr>
                  <a:t>Delta means the difference between TEAM1 and TEAM2 on a specific attribute</a:t>
                </a:r>
              </a:p>
            </p:txBody>
          </p:sp>
        </p:grpSp>
        <p:sp>
          <p:nvSpPr>
            <p:cNvPr id="6166" name="矩形 59"/>
            <p:cNvSpPr>
              <a:spLocks noChangeArrowheads="1"/>
            </p:cNvSpPr>
            <p:nvPr/>
          </p:nvSpPr>
          <p:spPr bwMode="auto">
            <a:xfrm>
              <a:off x="5355" y="6908"/>
              <a:ext cx="3660" cy="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600" b="1">
                  <a:solidFill>
                    <a:srgbClr val="282828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rPr>
                <a:t>e.g.</a:t>
              </a:r>
              <a:endParaRPr lang="zh-CN" altLang="en-US" sz="2400"/>
            </a:p>
          </p:txBody>
        </p:sp>
        <p:sp>
          <p:nvSpPr>
            <p:cNvPr id="10" name="矩形 60"/>
            <p:cNvSpPr/>
            <p:nvPr/>
          </p:nvSpPr>
          <p:spPr>
            <a:xfrm>
              <a:off x="5355" y="7286"/>
              <a:ext cx="3660" cy="62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US" altLang="en-US" sz="1400">
                  <a:solidFill>
                    <a:srgbClr val="909090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rPr>
                <a:t>Delta of seed = team1_seed - team2_seed</a:t>
              </a:r>
            </a:p>
          </p:txBody>
        </p:sp>
      </p:grpSp>
      <p:grpSp>
        <p:nvGrpSpPr>
          <p:cNvPr id="6168" name="组合 19"/>
          <p:cNvGrpSpPr>
            <a:grpSpLocks/>
          </p:cNvGrpSpPr>
          <p:nvPr/>
        </p:nvGrpSpPr>
        <p:grpSpPr bwMode="auto">
          <a:xfrm>
            <a:off x="6284913" y="1139825"/>
            <a:ext cx="2592387" cy="2400300"/>
            <a:chOff x="9449" y="1974"/>
            <a:chExt cx="3660" cy="3376"/>
          </a:xfrm>
        </p:grpSpPr>
        <p:sp>
          <p:nvSpPr>
            <p:cNvPr id="6169" name="椭圆 41"/>
            <p:cNvSpPr>
              <a:spLocks noChangeArrowheads="1"/>
            </p:cNvSpPr>
            <p:nvPr/>
          </p:nvSpPr>
          <p:spPr bwMode="auto">
            <a:xfrm>
              <a:off x="9658" y="1974"/>
              <a:ext cx="3242" cy="3245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90909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  <a:latin typeface="Microsoft YaHei" pitchFamily="34" charset="-122"/>
                <a:ea typeface="Microsoft YaHei" pitchFamily="34" charset="-122"/>
                <a:sym typeface="Microsoft YaHei" pitchFamily="34" charset="-122"/>
              </a:endParaRPr>
            </a:p>
          </p:txBody>
        </p:sp>
        <p:grpSp>
          <p:nvGrpSpPr>
            <p:cNvPr id="6170" name="组合 19463"/>
            <p:cNvGrpSpPr>
              <a:grpSpLocks/>
            </p:cNvGrpSpPr>
            <p:nvPr/>
          </p:nvGrpSpPr>
          <p:grpSpPr bwMode="auto">
            <a:xfrm>
              <a:off x="11860" y="4145"/>
              <a:ext cx="1203" cy="1205"/>
              <a:chOff x="0" y="0"/>
              <a:chExt cx="763788" cy="763788"/>
            </a:xfrm>
          </p:grpSpPr>
          <p:sp>
            <p:nvSpPr>
              <p:cNvPr id="6171" name="椭圆 4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763788" cy="7637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 sz="240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endParaRPr>
              </a:p>
            </p:txBody>
          </p:sp>
          <p:sp>
            <p:nvSpPr>
              <p:cNvPr id="6172" name="椭圆 44"/>
              <p:cNvSpPr>
                <a:spLocks noChangeArrowheads="1"/>
              </p:cNvSpPr>
              <p:nvPr/>
            </p:nvSpPr>
            <p:spPr bwMode="auto">
              <a:xfrm>
                <a:off x="82987" y="82987"/>
                <a:ext cx="597814" cy="597814"/>
              </a:xfrm>
              <a:prstGeom prst="ellipse">
                <a:avLst/>
              </a:prstGeom>
              <a:solidFill>
                <a:srgbClr val="282828"/>
              </a:solidFill>
              <a:ln w="38100">
                <a:solidFill>
                  <a:srgbClr val="FF8607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sz="240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endParaRPr>
              </a:p>
            </p:txBody>
          </p:sp>
          <p:pic>
            <p:nvPicPr>
              <p:cNvPr id="6173" name="Picture 8"/>
              <p:cNvPicPr>
                <a:picLocks noChangeAspect="1" noChangeArrowheads="1"/>
              </p:cNvPicPr>
              <p:nvPr/>
            </p:nvPicPr>
            <p:blipFill>
              <a:blip r:embed="rId4" cstate="print">
                <a:grayscl/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527" y="228895"/>
                <a:ext cx="252252" cy="288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3" name="矩形 59"/>
            <p:cNvSpPr/>
            <p:nvPr/>
          </p:nvSpPr>
          <p:spPr>
            <a:xfrm>
              <a:off x="9449" y="3180"/>
              <a:ext cx="3660" cy="107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en-US" sz="2100" b="1">
                  <a:solidFill>
                    <a:srgbClr val="FF8607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rPr>
                <a:t>Adjusted </a:t>
              </a:r>
            </a:p>
            <a:p>
              <a:pPr algn="ctr"/>
              <a:r>
                <a:rPr lang="en-US" altLang="en-US" sz="2100" b="1">
                  <a:solidFill>
                    <a:srgbClr val="FF8607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rPr>
                <a:t>Seed</a:t>
              </a:r>
            </a:p>
          </p:txBody>
        </p:sp>
      </p:grpSp>
      <p:grpSp>
        <p:nvGrpSpPr>
          <p:cNvPr id="6175" name="组合 21"/>
          <p:cNvGrpSpPr>
            <a:grpSpLocks/>
          </p:cNvGrpSpPr>
          <p:nvPr/>
        </p:nvGrpSpPr>
        <p:grpSpPr bwMode="auto">
          <a:xfrm>
            <a:off x="6284913" y="3679825"/>
            <a:ext cx="2744787" cy="2486025"/>
            <a:chOff x="9529" y="5216"/>
            <a:chExt cx="3241" cy="2935"/>
          </a:xfrm>
        </p:grpSpPr>
        <p:grpSp>
          <p:nvGrpSpPr>
            <p:cNvPr id="6176" name="组合 20"/>
            <p:cNvGrpSpPr>
              <a:grpSpLocks/>
            </p:cNvGrpSpPr>
            <p:nvPr/>
          </p:nvGrpSpPr>
          <p:grpSpPr bwMode="auto">
            <a:xfrm>
              <a:off x="9529" y="5216"/>
              <a:ext cx="1921" cy="2880"/>
              <a:chOff x="9529" y="5216"/>
              <a:chExt cx="1921" cy="2880"/>
            </a:xfrm>
          </p:grpSpPr>
          <p:grpSp>
            <p:nvGrpSpPr>
              <p:cNvPr id="6177" name="组合 19487"/>
              <p:cNvGrpSpPr>
                <a:grpSpLocks/>
              </p:cNvGrpSpPr>
              <p:nvPr/>
            </p:nvGrpSpPr>
            <p:grpSpPr bwMode="auto">
              <a:xfrm>
                <a:off x="9529" y="5216"/>
                <a:ext cx="1867" cy="1900"/>
                <a:chOff x="-635" y="-214920"/>
                <a:chExt cx="1185848" cy="1205139"/>
              </a:xfrm>
            </p:grpSpPr>
            <p:sp>
              <p:nvSpPr>
                <p:cNvPr id="6178" name="矩形 62"/>
                <p:cNvSpPr>
                  <a:spLocks noChangeArrowheads="1"/>
                </p:cNvSpPr>
                <p:nvPr/>
              </p:nvSpPr>
              <p:spPr bwMode="auto">
                <a:xfrm>
                  <a:off x="-635" y="-214920"/>
                  <a:ext cx="1143621" cy="26392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r>
                    <a:rPr lang="en-US" altLang="en-US" sz="1600" b="1">
                      <a:solidFill>
                        <a:srgbClr val="282828"/>
                      </a:solidFill>
                      <a:latin typeface="Microsoft YaHei" pitchFamily="34" charset="-122"/>
                      <a:ea typeface="Microsoft YaHei" pitchFamily="34" charset="-122"/>
                      <a:sym typeface="Microsoft YaHei" pitchFamily="34" charset="-122"/>
                    </a:rPr>
                    <a:t>Idea</a:t>
                  </a:r>
                  <a:endParaRPr lang="zh-CN" altLang="en-US" sz="2400"/>
                </a:p>
              </p:txBody>
            </p:sp>
            <p:sp>
              <p:nvSpPr>
                <p:cNvPr id="19490" name="矩形 63"/>
                <p:cNvSpPr/>
                <p:nvPr/>
              </p:nvSpPr>
              <p:spPr>
                <a:xfrm>
                  <a:off x="-635" y="-6884"/>
                  <a:ext cx="1185846" cy="99738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/>
                <a:p>
                  <a:pPr>
                    <a:lnSpc>
                      <a:spcPts val="1600"/>
                    </a:lnSpc>
                  </a:pPr>
                  <a:r>
                    <a:rPr lang="en-US" altLang="en-US" sz="1400">
                      <a:solidFill>
                        <a:srgbClr val="909090"/>
                      </a:solidFill>
                      <a:latin typeface="Microsoft YaHei" pitchFamily="34" charset="-122"/>
                      <a:ea typeface="Microsoft YaHei" pitchFamily="34" charset="-122"/>
                      <a:sym typeface="Microsoft YaHei" pitchFamily="34" charset="-122"/>
                    </a:rPr>
                    <a:t>Enlarge delta of seed when it is large; decrease when it is small </a:t>
                  </a:r>
                </a:p>
              </p:txBody>
            </p:sp>
          </p:grpSp>
          <p:sp>
            <p:nvSpPr>
              <p:cNvPr id="6180" name="矩形 62"/>
              <p:cNvSpPr>
                <a:spLocks noChangeArrowheads="1"/>
              </p:cNvSpPr>
              <p:nvPr/>
            </p:nvSpPr>
            <p:spPr bwMode="auto">
              <a:xfrm>
                <a:off x="9530" y="6908"/>
                <a:ext cx="1672" cy="4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en-US" sz="1600" b="1">
                    <a:solidFill>
                      <a:srgbClr val="282828"/>
                    </a:solidFill>
                    <a:latin typeface="Microsoft YaHei" pitchFamily="34" charset="-122"/>
                    <a:ea typeface="Microsoft YaHei" pitchFamily="34" charset="-122"/>
                    <a:sym typeface="Microsoft YaHei" pitchFamily="34" charset="-122"/>
                  </a:rPr>
                  <a:t>Formula</a:t>
                </a:r>
                <a:endParaRPr lang="zh-CN" altLang="en-US" sz="2400"/>
              </a:p>
            </p:txBody>
          </p:sp>
          <p:sp>
            <p:nvSpPr>
              <p:cNvPr id="15" name="矩形 60"/>
              <p:cNvSpPr/>
              <p:nvPr/>
            </p:nvSpPr>
            <p:spPr>
              <a:xfrm>
                <a:off x="9531" y="7229"/>
                <a:ext cx="1919" cy="86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lnSpc>
                    <a:spcPts val="1600"/>
                  </a:lnSpc>
                </a:pPr>
                <a:r>
                  <a:rPr lang="en-US" altLang="en-US" sz="1400">
                    <a:solidFill>
                      <a:srgbClr val="909090"/>
                    </a:solidFill>
                    <a:latin typeface="Microsoft YaHei" pitchFamily="34" charset="-122"/>
                    <a:ea typeface="Microsoft YaHei" pitchFamily="34" charset="-122"/>
                    <a:sym typeface="Microsoft YaHei" pitchFamily="34" charset="-122"/>
                  </a:rPr>
                  <a:t>adjusted seed = 0.04 * ( delta seed )^3</a:t>
                </a:r>
              </a:p>
            </p:txBody>
          </p:sp>
        </p:grpSp>
        <p:pic>
          <p:nvPicPr>
            <p:cNvPr id="6182" name="图片 16" descr="seed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30" y="5439"/>
              <a:ext cx="1440" cy="2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183" name="组合 22"/>
          <p:cNvGrpSpPr>
            <a:grpSpLocks/>
          </p:cNvGrpSpPr>
          <p:nvPr/>
        </p:nvGrpSpPr>
        <p:grpSpPr bwMode="auto">
          <a:xfrm>
            <a:off x="9426575" y="1152525"/>
            <a:ext cx="2592388" cy="2400300"/>
            <a:chOff x="9449" y="1974"/>
            <a:chExt cx="3660" cy="3376"/>
          </a:xfrm>
        </p:grpSpPr>
        <p:sp>
          <p:nvSpPr>
            <p:cNvPr id="6184" name="椭圆 41"/>
            <p:cNvSpPr>
              <a:spLocks noChangeArrowheads="1"/>
            </p:cNvSpPr>
            <p:nvPr/>
          </p:nvSpPr>
          <p:spPr bwMode="auto">
            <a:xfrm>
              <a:off x="9658" y="1974"/>
              <a:ext cx="3242" cy="3245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90909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  <a:latin typeface="Microsoft YaHei" pitchFamily="34" charset="-122"/>
                <a:ea typeface="Microsoft YaHei" pitchFamily="34" charset="-122"/>
                <a:sym typeface="Microsoft YaHei" pitchFamily="34" charset="-122"/>
              </a:endParaRPr>
            </a:p>
          </p:txBody>
        </p:sp>
        <p:grpSp>
          <p:nvGrpSpPr>
            <p:cNvPr id="6185" name="组合 24"/>
            <p:cNvGrpSpPr>
              <a:grpSpLocks/>
            </p:cNvGrpSpPr>
            <p:nvPr/>
          </p:nvGrpSpPr>
          <p:grpSpPr bwMode="auto">
            <a:xfrm>
              <a:off x="11860" y="4145"/>
              <a:ext cx="1203" cy="1205"/>
              <a:chOff x="0" y="0"/>
              <a:chExt cx="763788" cy="763788"/>
            </a:xfrm>
          </p:grpSpPr>
          <p:sp>
            <p:nvSpPr>
              <p:cNvPr id="6186" name="椭圆 4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763788" cy="7637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 sz="240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endParaRPr>
              </a:p>
            </p:txBody>
          </p:sp>
          <p:sp>
            <p:nvSpPr>
              <p:cNvPr id="6187" name="椭圆 44"/>
              <p:cNvSpPr>
                <a:spLocks noChangeArrowheads="1"/>
              </p:cNvSpPr>
              <p:nvPr/>
            </p:nvSpPr>
            <p:spPr bwMode="auto">
              <a:xfrm>
                <a:off x="82987" y="82987"/>
                <a:ext cx="597814" cy="597814"/>
              </a:xfrm>
              <a:prstGeom prst="ellipse">
                <a:avLst/>
              </a:prstGeom>
              <a:solidFill>
                <a:srgbClr val="282828"/>
              </a:solidFill>
              <a:ln w="38100">
                <a:solidFill>
                  <a:srgbClr val="FF8607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sz="240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endParaRPr>
              </a:p>
            </p:txBody>
          </p:sp>
          <p:pic>
            <p:nvPicPr>
              <p:cNvPr id="6188" name="Picture 8"/>
              <p:cNvPicPr>
                <a:picLocks noChangeAspect="1" noChangeArrowheads="1"/>
              </p:cNvPicPr>
              <p:nvPr/>
            </p:nvPicPr>
            <p:blipFill>
              <a:blip r:embed="rId4" cstate="print">
                <a:grayscl/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527" y="228895"/>
                <a:ext cx="252252" cy="288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9" name="矩形 59"/>
            <p:cNvSpPr/>
            <p:nvPr/>
          </p:nvSpPr>
          <p:spPr>
            <a:xfrm>
              <a:off x="9449" y="3180"/>
              <a:ext cx="3660" cy="107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en-US" sz="2100" b="1">
                  <a:solidFill>
                    <a:srgbClr val="FF8607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rPr>
                <a:t>Feature </a:t>
              </a:r>
            </a:p>
            <a:p>
              <a:pPr algn="ctr"/>
              <a:r>
                <a:rPr lang="en-US" altLang="en-US" sz="2100" b="1">
                  <a:solidFill>
                    <a:srgbClr val="FF8607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rPr>
                <a:t>Scaling</a:t>
              </a:r>
            </a:p>
          </p:txBody>
        </p:sp>
      </p:grpSp>
      <p:grpSp>
        <p:nvGrpSpPr>
          <p:cNvPr id="6190" name="组合 36"/>
          <p:cNvGrpSpPr>
            <a:grpSpLocks/>
          </p:cNvGrpSpPr>
          <p:nvPr/>
        </p:nvGrpSpPr>
        <p:grpSpPr bwMode="auto">
          <a:xfrm>
            <a:off x="9310688" y="3679825"/>
            <a:ext cx="2824162" cy="1792288"/>
            <a:chOff x="5355" y="5555"/>
            <a:chExt cx="3335" cy="2117"/>
          </a:xfrm>
        </p:grpSpPr>
        <p:grpSp>
          <p:nvGrpSpPr>
            <p:cNvPr id="6191" name="组合 37"/>
            <p:cNvGrpSpPr>
              <a:grpSpLocks/>
            </p:cNvGrpSpPr>
            <p:nvPr/>
          </p:nvGrpSpPr>
          <p:grpSpPr bwMode="auto">
            <a:xfrm>
              <a:off x="5355" y="5555"/>
              <a:ext cx="3335" cy="1195"/>
              <a:chOff x="0" y="0"/>
              <a:chExt cx="2117699" cy="757663"/>
            </a:xfrm>
          </p:grpSpPr>
          <p:sp>
            <p:nvSpPr>
              <p:cNvPr id="6192" name="矩形 5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936092" cy="2638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en-US" sz="1600" b="1">
                    <a:solidFill>
                      <a:srgbClr val="282828"/>
                    </a:solidFill>
                    <a:latin typeface="Microsoft YaHei" pitchFamily="34" charset="-122"/>
                    <a:ea typeface="Microsoft YaHei" pitchFamily="34" charset="-122"/>
                    <a:sym typeface="Microsoft YaHei" pitchFamily="34" charset="-122"/>
                  </a:rPr>
                  <a:t>Standardization</a:t>
                </a:r>
                <a:endParaRPr lang="zh-CN" altLang="en-US" sz="2400"/>
              </a:p>
            </p:txBody>
          </p:sp>
          <p:sp>
            <p:nvSpPr>
              <p:cNvPr id="40" name="矩形 60"/>
              <p:cNvSpPr/>
              <p:nvPr/>
            </p:nvSpPr>
            <p:spPr>
              <a:xfrm>
                <a:off x="0" y="208053"/>
                <a:ext cx="2117699" cy="54925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lnSpc>
                    <a:spcPts val="1600"/>
                  </a:lnSpc>
                </a:pPr>
                <a:r>
                  <a:rPr lang="en-US" altLang="en-US" sz="1400">
                    <a:solidFill>
                      <a:srgbClr val="909090"/>
                    </a:solidFill>
                    <a:latin typeface="Microsoft YaHei" pitchFamily="34" charset="-122"/>
                    <a:ea typeface="Microsoft YaHei" pitchFamily="34" charset="-122"/>
                    <a:sym typeface="Microsoft YaHei" pitchFamily="34" charset="-122"/>
                  </a:rPr>
                  <a:t>Makes the values of each feature have zero-mean and unit variance</a:t>
                </a:r>
              </a:p>
            </p:txBody>
          </p:sp>
        </p:grpSp>
        <p:sp>
          <p:nvSpPr>
            <p:cNvPr id="6194" name="矩形 59"/>
            <p:cNvSpPr>
              <a:spLocks noChangeArrowheads="1"/>
            </p:cNvSpPr>
            <p:nvPr/>
          </p:nvSpPr>
          <p:spPr bwMode="auto">
            <a:xfrm>
              <a:off x="5355" y="6908"/>
              <a:ext cx="2896" cy="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600" b="1">
                  <a:solidFill>
                    <a:srgbClr val="282828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rPr>
                <a:t>Formula</a:t>
              </a:r>
              <a:endParaRPr lang="zh-CN" altLang="en-US" sz="2400"/>
            </a:p>
          </p:txBody>
        </p:sp>
        <p:sp>
          <p:nvSpPr>
            <p:cNvPr id="42" name="矩形 60"/>
            <p:cNvSpPr/>
            <p:nvPr/>
          </p:nvSpPr>
          <p:spPr>
            <a:xfrm>
              <a:off x="5355" y="7286"/>
              <a:ext cx="3335" cy="38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US" altLang="en-US" sz="1400">
                  <a:solidFill>
                    <a:srgbClr val="909090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rPr>
                <a:t>X</a:t>
              </a:r>
              <a:r>
                <a:rPr lang="en-US" altLang="en-US" sz="1400" baseline="-25000">
                  <a:solidFill>
                    <a:srgbClr val="909090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rPr>
                <a:t>i</a:t>
              </a:r>
              <a:r>
                <a:rPr lang="en-US" altLang="en-US" sz="1400">
                  <a:solidFill>
                    <a:srgbClr val="909090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rPr>
                <a:t>' = ( X</a:t>
              </a:r>
              <a:r>
                <a:rPr lang="en-US" altLang="en-US" sz="1400" baseline="-25000">
                  <a:solidFill>
                    <a:srgbClr val="909090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rPr>
                <a:t>i</a:t>
              </a:r>
              <a:r>
                <a:rPr lang="en-US" altLang="en-US" sz="1400">
                  <a:solidFill>
                    <a:srgbClr val="909090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rPr>
                <a:t> - mean(X) ) / sd(X)</a:t>
              </a:r>
            </a:p>
          </p:txBody>
        </p:sp>
      </p:grpSp>
      <p:grpSp>
        <p:nvGrpSpPr>
          <p:cNvPr id="6196" name="组合 29"/>
          <p:cNvGrpSpPr>
            <a:grpSpLocks/>
          </p:cNvGrpSpPr>
          <p:nvPr/>
        </p:nvGrpSpPr>
        <p:grpSpPr bwMode="auto">
          <a:xfrm>
            <a:off x="168275" y="3679825"/>
            <a:ext cx="3098800" cy="3016250"/>
            <a:chOff x="198" y="4912"/>
            <a:chExt cx="3660" cy="3562"/>
          </a:xfrm>
        </p:grpSpPr>
        <p:grpSp>
          <p:nvGrpSpPr>
            <p:cNvPr id="6197" name="组合 6"/>
            <p:cNvGrpSpPr>
              <a:grpSpLocks/>
            </p:cNvGrpSpPr>
            <p:nvPr/>
          </p:nvGrpSpPr>
          <p:grpSpPr bwMode="auto">
            <a:xfrm>
              <a:off x="198" y="4912"/>
              <a:ext cx="3660" cy="2699"/>
              <a:chOff x="1183" y="5329"/>
              <a:chExt cx="3660" cy="2699"/>
            </a:xfrm>
          </p:grpSpPr>
          <p:grpSp>
            <p:nvGrpSpPr>
              <p:cNvPr id="6198" name="组合 3"/>
              <p:cNvGrpSpPr>
                <a:grpSpLocks/>
              </p:cNvGrpSpPr>
              <p:nvPr/>
            </p:nvGrpSpPr>
            <p:grpSpPr bwMode="auto">
              <a:xfrm>
                <a:off x="1183" y="5329"/>
                <a:ext cx="3660" cy="1987"/>
                <a:chOff x="1183" y="5555"/>
                <a:chExt cx="3660" cy="1987"/>
              </a:xfrm>
            </p:grpSpPr>
            <p:grpSp>
              <p:nvGrpSpPr>
                <p:cNvPr id="6199" name="组合 19481"/>
                <p:cNvGrpSpPr>
                  <a:grpSpLocks/>
                </p:cNvGrpSpPr>
                <p:nvPr/>
              </p:nvGrpSpPr>
              <p:grpSpPr bwMode="auto">
                <a:xfrm>
                  <a:off x="1183" y="5555"/>
                  <a:ext cx="3660" cy="956"/>
                  <a:chOff x="0" y="0"/>
                  <a:chExt cx="2324072" cy="604765"/>
                </a:xfrm>
              </p:grpSpPr>
              <p:sp>
                <p:nvSpPr>
                  <p:cNvPr id="6200" name="矩形 50"/>
                  <p:cNvSpPr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2324071" cy="2633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r>
                      <a:rPr lang="en-US" altLang="en-US" sz="1600" b="1">
                        <a:solidFill>
                          <a:srgbClr val="282828"/>
                        </a:solidFill>
                        <a:latin typeface="Microsoft YaHei" pitchFamily="34" charset="-122"/>
                        <a:ea typeface="Microsoft YaHei" pitchFamily="34" charset="-122"/>
                        <a:sym typeface="Microsoft YaHei" pitchFamily="34" charset="-122"/>
                      </a:rPr>
                      <a:t>Manhattan Distance:</a:t>
                    </a:r>
                    <a:endParaRPr lang="zh-CN" altLang="en-US" sz="2400"/>
                  </a:p>
                </p:txBody>
              </p:sp>
              <p:sp>
                <p:nvSpPr>
                  <p:cNvPr id="19484" name="矩形 17"/>
                  <p:cNvSpPr/>
                  <p:nvPr/>
                </p:nvSpPr>
                <p:spPr>
                  <a:xfrm>
                    <a:off x="0" y="207543"/>
                    <a:ext cx="2324072" cy="397295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>
                    <a:spAutoFit/>
                  </a:bodyPr>
                  <a:lstStyle/>
                  <a:p>
                    <a:pPr>
                      <a:lnSpc>
                        <a:spcPts val="1600"/>
                      </a:lnSpc>
                    </a:pPr>
                    <a:r>
                      <a:rPr lang="en-US" altLang="en-US" sz="1400">
                        <a:solidFill>
                          <a:srgbClr val="909090"/>
                        </a:solidFill>
                        <a:latin typeface="Microsoft YaHei" pitchFamily="34" charset="-122"/>
                        <a:ea typeface="Microsoft YaHei" pitchFamily="34" charset="-122"/>
                        <a:sym typeface="Microsoft YaHei" pitchFamily="34" charset="-122"/>
                      </a:rPr>
                      <a:t>|host_lat - team_lat| + |host_long-team_long|</a:t>
                    </a:r>
                  </a:p>
                </p:txBody>
              </p:sp>
            </p:grpSp>
            <p:sp>
              <p:nvSpPr>
                <p:cNvPr id="6202" name="矩形 50"/>
                <p:cNvSpPr>
                  <a:spLocks noChangeArrowheads="1"/>
                </p:cNvSpPr>
                <p:nvPr/>
              </p:nvSpPr>
              <p:spPr bwMode="auto">
                <a:xfrm>
                  <a:off x="1183" y="6595"/>
                  <a:ext cx="3660" cy="4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r>
                    <a:rPr lang="en-US" altLang="en-US" sz="1600" b="1">
                      <a:solidFill>
                        <a:srgbClr val="282828"/>
                      </a:solidFill>
                      <a:latin typeface="Microsoft YaHei" pitchFamily="34" charset="-122"/>
                      <a:ea typeface="Microsoft YaHei" pitchFamily="34" charset="-122"/>
                      <a:sym typeface="Microsoft YaHei" pitchFamily="34" charset="-122"/>
                    </a:rPr>
                    <a:t>Euclidean Distance:</a:t>
                  </a:r>
                  <a:endParaRPr lang="zh-CN" altLang="en-US" sz="2400"/>
                </a:p>
              </p:txBody>
            </p:sp>
            <p:sp>
              <p:nvSpPr>
                <p:cNvPr id="3" name="矩形 17"/>
                <p:cNvSpPr/>
                <p:nvPr/>
              </p:nvSpPr>
              <p:spPr>
                <a:xfrm>
                  <a:off x="1183" y="6916"/>
                  <a:ext cx="3660" cy="62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/>
                <a:p>
                  <a:pPr>
                    <a:lnSpc>
                      <a:spcPts val="1600"/>
                    </a:lnSpc>
                  </a:pPr>
                  <a:r>
                    <a:rPr lang="en-US" altLang="en-US" sz="1400">
                      <a:solidFill>
                        <a:srgbClr val="909090"/>
                      </a:solidFill>
                      <a:latin typeface="Microsoft YaHei" pitchFamily="34" charset="-122"/>
                      <a:ea typeface="Microsoft YaHei" pitchFamily="34" charset="-122"/>
                      <a:sym typeface="Microsoft YaHei" pitchFamily="34" charset="-122"/>
                    </a:rPr>
                    <a:t>sqrt ( |host_lat - team_lat|^2 + |host_long-team_long|^2 )</a:t>
                  </a:r>
                </a:p>
              </p:txBody>
            </p:sp>
          </p:grpSp>
          <p:sp>
            <p:nvSpPr>
              <p:cNvPr id="6204" name="矩形 50"/>
              <p:cNvSpPr>
                <a:spLocks noChangeArrowheads="1"/>
              </p:cNvSpPr>
              <p:nvPr/>
            </p:nvSpPr>
            <p:spPr bwMode="auto">
              <a:xfrm>
                <a:off x="1183" y="7473"/>
                <a:ext cx="3660" cy="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en-US" sz="1200" b="1">
                    <a:solidFill>
                      <a:srgbClr val="FF8607"/>
                    </a:solidFill>
                    <a:latin typeface="Microsoft YaHei" pitchFamily="34" charset="-122"/>
                    <a:ea typeface="Microsoft YaHei" pitchFamily="34" charset="-122"/>
                    <a:sym typeface="Microsoft YaHei" pitchFamily="34" charset="-122"/>
                  </a:rPr>
                  <a:t>Euclidean Distance surpasses Manhattan Distance in our models</a:t>
                </a:r>
              </a:p>
            </p:txBody>
          </p:sp>
        </p:grpSp>
        <p:sp>
          <p:nvSpPr>
            <p:cNvPr id="6205" name="矩形 50"/>
            <p:cNvSpPr>
              <a:spLocks noChangeArrowheads="1"/>
            </p:cNvSpPr>
            <p:nvPr/>
          </p:nvSpPr>
          <p:spPr bwMode="auto">
            <a:xfrm>
              <a:off x="198" y="7577"/>
              <a:ext cx="3660" cy="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600" b="1">
                  <a:solidFill>
                    <a:srgbClr val="282828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rPr>
                <a:t>AdjEM:</a:t>
              </a:r>
              <a:endParaRPr lang="zh-CN" altLang="en-US" sz="2400"/>
            </a:p>
          </p:txBody>
        </p:sp>
        <p:sp>
          <p:nvSpPr>
            <p:cNvPr id="16" name="矩形 17"/>
            <p:cNvSpPr/>
            <p:nvPr/>
          </p:nvSpPr>
          <p:spPr>
            <a:xfrm>
              <a:off x="198" y="7848"/>
              <a:ext cx="3660" cy="62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US" altLang="en-US" sz="1400">
                  <a:solidFill>
                    <a:srgbClr val="909090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rPr>
                <a:t>Adjusted Efficiency Margin</a:t>
              </a:r>
            </a:p>
            <a:p>
              <a:pPr>
                <a:lnSpc>
                  <a:spcPts val="1600"/>
                </a:lnSpc>
              </a:pPr>
              <a:r>
                <a:rPr lang="en-US" altLang="en-US" sz="1400">
                  <a:solidFill>
                    <a:srgbClr val="909090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rPr>
                <a:t>AdjEM = AdjOE -AdjDE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矩形 3"/>
          <p:cNvSpPr>
            <a:spLocks noChangeArrowheads="1"/>
          </p:cNvSpPr>
          <p:nvPr/>
        </p:nvSpPr>
        <p:spPr bwMode="auto">
          <a:xfrm>
            <a:off x="635000" y="236538"/>
            <a:ext cx="47434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solidFill>
                  <a:srgbClr val="FF8607"/>
                </a:solidFill>
                <a:latin typeface="Impact" pitchFamily="34" charset="0"/>
                <a:ea typeface="Microsoft YaHei" pitchFamily="34" charset="-122"/>
                <a:sym typeface="Impact" pitchFamily="34" charset="0"/>
              </a:rPr>
              <a:t>Reactive Data Visualization</a:t>
            </a:r>
          </a:p>
          <a:p>
            <a:r>
              <a:rPr lang="en-US" altLang="en-US" sz="1600">
                <a:solidFill>
                  <a:srgbClr val="282828"/>
                </a:solidFill>
                <a:latin typeface="Impact" pitchFamily="34" charset="0"/>
                <a:ea typeface="Microsoft YaHei" pitchFamily="34" charset="-122"/>
                <a:sym typeface="Impact" pitchFamily="34" charset="0"/>
              </a:rPr>
              <a:t>powered by R Shiny</a:t>
            </a:r>
          </a:p>
        </p:txBody>
      </p:sp>
      <p:sp>
        <p:nvSpPr>
          <p:cNvPr id="7170" name="等腰三角形 4"/>
          <p:cNvSpPr>
            <a:spLocks noChangeArrowheads="1"/>
          </p:cNvSpPr>
          <p:nvPr/>
        </p:nvSpPr>
        <p:spPr bwMode="auto">
          <a:xfrm rot="5400000">
            <a:off x="-53181" y="210344"/>
            <a:ext cx="774700" cy="668338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Microsoft YaHei" pitchFamily="34" charset="-122"/>
              <a:ea typeface="Microsoft YaHei" pitchFamily="34" charset="-122"/>
              <a:sym typeface="Microsoft YaHei" pitchFamily="34" charset="-122"/>
            </a:endParaRPr>
          </a:p>
        </p:txBody>
      </p:sp>
      <p:grpSp>
        <p:nvGrpSpPr>
          <p:cNvPr id="7171" name="组合 6"/>
          <p:cNvGrpSpPr>
            <a:grpSpLocks/>
          </p:cNvGrpSpPr>
          <p:nvPr/>
        </p:nvGrpSpPr>
        <p:grpSpPr bwMode="auto">
          <a:xfrm>
            <a:off x="8234363" y="492125"/>
            <a:ext cx="3965575" cy="2055813"/>
            <a:chOff x="837" y="3243"/>
            <a:chExt cx="4683" cy="2429"/>
          </a:xfrm>
        </p:grpSpPr>
        <p:grpSp>
          <p:nvGrpSpPr>
            <p:cNvPr id="7172" name="组合 7"/>
            <p:cNvGrpSpPr>
              <a:grpSpLocks/>
            </p:cNvGrpSpPr>
            <p:nvPr/>
          </p:nvGrpSpPr>
          <p:grpSpPr bwMode="auto">
            <a:xfrm>
              <a:off x="2098" y="3243"/>
              <a:ext cx="3422" cy="2429"/>
              <a:chOff x="0" y="0"/>
              <a:chExt cx="2173076" cy="1542248"/>
            </a:xfrm>
          </p:grpSpPr>
          <p:sp>
            <p:nvSpPr>
              <p:cNvPr id="11" name="矩形 73"/>
              <p:cNvSpPr/>
              <p:nvPr/>
            </p:nvSpPr>
            <p:spPr>
              <a:xfrm>
                <a:off x="427" y="0"/>
                <a:ext cx="1564307" cy="2977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r>
                  <a:rPr lang="en-US" altLang="en-US" b="1">
                    <a:solidFill>
                      <a:srgbClr val="282828"/>
                    </a:solidFill>
                    <a:latin typeface="Microsoft YaHei" pitchFamily="34" charset="-122"/>
                    <a:ea typeface="Microsoft YaHei" pitchFamily="34" charset="-122"/>
                    <a:sym typeface="Microsoft YaHei" pitchFamily="34" charset="-122"/>
                  </a:rPr>
                  <a:t>Game Explorer</a:t>
                </a:r>
              </a:p>
            </p:txBody>
          </p:sp>
          <p:sp>
            <p:nvSpPr>
              <p:cNvPr id="12" name="矩形 74"/>
              <p:cNvSpPr/>
              <p:nvPr/>
            </p:nvSpPr>
            <p:spPr>
              <a:xfrm>
                <a:off x="427" y="241758"/>
                <a:ext cx="2172649" cy="130049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fontAlgn="auto">
                  <a:lnSpc>
                    <a:spcPts val="1600"/>
                  </a:lnSpc>
                </a:pPr>
                <a:r>
                  <a:rPr lang="en-US" sz="1465" noProof="1">
                    <a:latin typeface="+mn-lt"/>
                    <a:ea typeface="+mn-ea"/>
                    <a:sym typeface="+mn-ea"/>
                  </a:rPr>
                  <a:t>FOURdham Marchketeers designed a unique web app for game data visualization. It can filter game data by </a:t>
                </a:r>
                <a:r>
                  <a:rPr lang="en-US" sz="1465" noProof="1" smtClean="0">
                    <a:latin typeface="+mn-lt"/>
                    <a:ea typeface="+mn-ea"/>
                    <a:sym typeface="+mn-ea"/>
                  </a:rPr>
                  <a:t>frequency </a:t>
                </a:r>
                <a:r>
                  <a:rPr lang="en-US" sz="1465" noProof="1">
                    <a:latin typeface="+mn-lt"/>
                    <a:ea typeface="+mn-ea"/>
                    <a:sym typeface="+mn-ea"/>
                  </a:rPr>
                  <a:t>of which team1 appeared in dataset, game season, result, team name, coach name, etc. Choose whatever x/y variable you want and try it out!</a:t>
                </a:r>
                <a:endParaRPr lang="en-US" sz="1465" noProof="1">
                  <a:sym typeface="+mn-ea"/>
                </a:endParaRPr>
              </a:p>
            </p:txBody>
          </p:sp>
        </p:grpSp>
        <p:grpSp>
          <p:nvGrpSpPr>
            <p:cNvPr id="7175" name="组合 12"/>
            <p:cNvGrpSpPr>
              <a:grpSpLocks/>
            </p:cNvGrpSpPr>
            <p:nvPr/>
          </p:nvGrpSpPr>
          <p:grpSpPr bwMode="auto">
            <a:xfrm>
              <a:off x="837" y="3360"/>
              <a:ext cx="1261" cy="908"/>
              <a:chOff x="0" y="0"/>
              <a:chExt cx="396000" cy="576000"/>
            </a:xfrm>
          </p:grpSpPr>
          <p:sp>
            <p:nvSpPr>
              <p:cNvPr id="7176" name="矩形 75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6000" cy="576000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lang="en-US" altLang="en-US" sz="2400">
                    <a:solidFill>
                      <a:srgbClr val="FFFFFF"/>
                    </a:solidFill>
                    <a:latin typeface="Microsoft YaHei" pitchFamily="34" charset="-122"/>
                    <a:ea typeface="Microsoft YaHei" pitchFamily="34" charset="-122"/>
                    <a:sym typeface="Microsoft YaHei" pitchFamily="34" charset="-122"/>
                  </a:rPr>
                  <a:t>intro</a:t>
                </a:r>
              </a:p>
            </p:txBody>
          </p:sp>
          <p:sp>
            <p:nvSpPr>
              <p:cNvPr id="7177" name="TextBox 76"/>
              <p:cNvSpPr>
                <a:spLocks noChangeArrowheads="1"/>
              </p:cNvSpPr>
              <p:nvPr/>
            </p:nvSpPr>
            <p:spPr bwMode="auto">
              <a:xfrm>
                <a:off x="26077" y="57167"/>
                <a:ext cx="365806" cy="4595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endParaRPr lang="en-US" altLang="zh-CN" sz="320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endParaRPr>
              </a:p>
            </p:txBody>
          </p:sp>
        </p:grpSp>
      </p:grpSp>
      <p:pic>
        <p:nvPicPr>
          <p:cNvPr id="3" name="图片 2" descr="shiny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63" y="1766888"/>
            <a:ext cx="8826500" cy="4475162"/>
          </a:xfrm>
          <a:prstGeom prst="rect">
            <a:avLst/>
          </a:prstGeom>
          <a:effectLst>
            <a:outerShdw blurRad="457200" dist="38100" dir="5400000" sx="103000" sy="103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9302750" y="2965391"/>
            <a:ext cx="2618633" cy="543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5" dirty="0">
                <a:latin typeface="+mn-lt"/>
                <a:ea typeface="+mn-ea"/>
              </a:rPr>
              <a:t>https://fourdhammarchketeers.shinyapps.io/shiny/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矩形 54" hidden="1"/>
          <p:cNvSpPr>
            <a:spLocks noChangeArrowheads="1"/>
          </p:cNvSpPr>
          <p:nvPr/>
        </p:nvSpPr>
        <p:spPr bwMode="auto">
          <a:xfrm>
            <a:off x="0" y="1941513"/>
            <a:ext cx="12192000" cy="2543175"/>
          </a:xfrm>
          <a:prstGeom prst="rect">
            <a:avLst/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Microsoft YaHei" pitchFamily="34" charset="-122"/>
              <a:ea typeface="Microsoft YaHei" pitchFamily="34" charset="-122"/>
              <a:sym typeface="Microsoft YaHei" pitchFamily="34" charset="-122"/>
            </a:endParaRPr>
          </a:p>
        </p:txBody>
      </p:sp>
      <p:sp>
        <p:nvSpPr>
          <p:cNvPr id="8194" name="矩形 27"/>
          <p:cNvSpPr>
            <a:spLocks noChangeArrowheads="1"/>
          </p:cNvSpPr>
          <p:nvPr/>
        </p:nvSpPr>
        <p:spPr bwMode="auto">
          <a:xfrm>
            <a:off x="635000" y="236538"/>
            <a:ext cx="31115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solidFill>
                  <a:srgbClr val="FF8607"/>
                </a:solidFill>
                <a:latin typeface="Impact" pitchFamily="34" charset="0"/>
                <a:ea typeface="Microsoft YaHei" pitchFamily="34" charset="-122"/>
                <a:sym typeface="Impact" pitchFamily="34" charset="0"/>
              </a:rPr>
              <a:t>Feature Selection</a:t>
            </a:r>
            <a:endParaRPr lang="zh-CN" altLang="en-US" sz="2400"/>
          </a:p>
        </p:txBody>
      </p:sp>
      <p:sp>
        <p:nvSpPr>
          <p:cNvPr id="8195" name="等腰三角形 28"/>
          <p:cNvSpPr>
            <a:spLocks noChangeArrowheads="1"/>
          </p:cNvSpPr>
          <p:nvPr/>
        </p:nvSpPr>
        <p:spPr bwMode="auto">
          <a:xfrm rot="5400000">
            <a:off x="-53181" y="210344"/>
            <a:ext cx="774700" cy="668338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Microsoft YaHei" pitchFamily="34" charset="-122"/>
              <a:ea typeface="Microsoft YaHei" pitchFamily="34" charset="-122"/>
              <a:sym typeface="Microsoft YaHei" pitchFamily="34" charset="-122"/>
            </a:endParaRPr>
          </a:p>
        </p:txBody>
      </p:sp>
      <p:sp>
        <p:nvSpPr>
          <p:cNvPr id="8196" name="TextBox 55"/>
          <p:cNvSpPr>
            <a:spLocks noChangeArrowheads="1"/>
          </p:cNvSpPr>
          <p:nvPr/>
        </p:nvSpPr>
        <p:spPr bwMode="auto">
          <a:xfrm>
            <a:off x="7937500" y="1430338"/>
            <a:ext cx="2487613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8800">
                <a:solidFill>
                  <a:srgbClr val="FFFFFF"/>
                </a:solidFill>
                <a:latin typeface="Microsoft YaHei" pitchFamily="34" charset="-122"/>
                <a:ea typeface="Microsoft YaHei" pitchFamily="34" charset="-122"/>
                <a:sym typeface="Microsoft YaHei" pitchFamily="34" charset="-122"/>
              </a:rPr>
              <a:t>65%</a:t>
            </a:r>
            <a:endParaRPr lang="zh-CN" altLang="en-US" sz="8800">
              <a:solidFill>
                <a:srgbClr val="FFFFFF"/>
              </a:solidFill>
              <a:latin typeface="Microsoft YaHei" pitchFamily="34" charset="-122"/>
              <a:ea typeface="Microsoft YaHei" pitchFamily="34" charset="-122"/>
              <a:sym typeface="Microsoft YaHei" pitchFamily="34" charset="-122"/>
            </a:endParaRPr>
          </a:p>
        </p:txBody>
      </p:sp>
      <p:grpSp>
        <p:nvGrpSpPr>
          <p:cNvPr id="8197" name="组合 13"/>
          <p:cNvGrpSpPr>
            <a:grpSpLocks/>
          </p:cNvGrpSpPr>
          <p:nvPr/>
        </p:nvGrpSpPr>
        <p:grpSpPr bwMode="auto">
          <a:xfrm>
            <a:off x="6794500" y="1773238"/>
            <a:ext cx="5367338" cy="1855787"/>
            <a:chOff x="837" y="3243"/>
            <a:chExt cx="6340" cy="2191"/>
          </a:xfrm>
        </p:grpSpPr>
        <p:grpSp>
          <p:nvGrpSpPr>
            <p:cNvPr id="8198" name="组合 14"/>
            <p:cNvGrpSpPr>
              <a:grpSpLocks/>
            </p:cNvGrpSpPr>
            <p:nvPr/>
          </p:nvGrpSpPr>
          <p:grpSpPr bwMode="auto">
            <a:xfrm>
              <a:off x="2098" y="3243"/>
              <a:ext cx="5079" cy="2191"/>
              <a:chOff x="0" y="0"/>
              <a:chExt cx="3225323" cy="1391625"/>
            </a:xfrm>
          </p:grpSpPr>
          <p:sp>
            <p:nvSpPr>
              <p:cNvPr id="16" name="矩形 73"/>
              <p:cNvSpPr/>
              <p:nvPr/>
            </p:nvSpPr>
            <p:spPr>
              <a:xfrm>
                <a:off x="-557" y="0"/>
                <a:ext cx="3225880" cy="2976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r>
                  <a:rPr lang="en-US" altLang="en-US" b="1">
                    <a:solidFill>
                      <a:srgbClr val="282828"/>
                    </a:solidFill>
                    <a:latin typeface="Microsoft YaHei" pitchFamily="34" charset="-122"/>
                    <a:ea typeface="Microsoft YaHei" pitchFamily="34" charset="-122"/>
                    <a:sym typeface="Microsoft YaHei" pitchFamily="34" charset="-122"/>
                  </a:rPr>
                  <a:t>Correlation Matrix</a:t>
                </a:r>
              </a:p>
            </p:txBody>
          </p:sp>
          <p:sp>
            <p:nvSpPr>
              <p:cNvPr id="17" name="矩形 74"/>
              <p:cNvSpPr/>
              <p:nvPr/>
            </p:nvSpPr>
            <p:spPr>
              <a:xfrm>
                <a:off x="-557" y="241659"/>
                <a:ext cx="2971048" cy="114996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fontAlgn="auto">
                  <a:lnSpc>
                    <a:spcPts val="1600"/>
                  </a:lnSpc>
                </a:pPr>
                <a:r>
                  <a:rPr lang="en-US" sz="1465" noProof="1">
                    <a:latin typeface="+mn-lt"/>
                    <a:ea typeface="+mn-ea"/>
                    <a:sym typeface="+mn-ea"/>
                  </a:rPr>
                  <a:t>Range = -1 to 1</a:t>
                </a:r>
                <a:endParaRPr lang="en-US" sz="1465" noProof="1">
                  <a:sym typeface="+mn-ea"/>
                </a:endParaRPr>
              </a:p>
              <a:p>
                <a:pPr fontAlgn="auto">
                  <a:lnSpc>
                    <a:spcPts val="1600"/>
                  </a:lnSpc>
                </a:pPr>
                <a:r>
                  <a:rPr lang="en-US" sz="1465" noProof="1">
                    <a:latin typeface="+mn-lt"/>
                    <a:ea typeface="+mn-ea"/>
                    <a:sym typeface="+mn-ea"/>
                  </a:rPr>
                  <a:t>-1/1 = Perfect Negative/Positive Correlation</a:t>
                </a:r>
                <a:endParaRPr lang="en-US" sz="1465" noProof="1">
                  <a:sym typeface="+mn-ea"/>
                </a:endParaRPr>
              </a:p>
              <a:p>
                <a:pPr fontAlgn="auto">
                  <a:lnSpc>
                    <a:spcPts val="1600"/>
                  </a:lnSpc>
                </a:pPr>
                <a:r>
                  <a:rPr lang="en-US" sz="1465" noProof="1">
                    <a:latin typeface="+mn-lt"/>
                    <a:ea typeface="+mn-ea"/>
                    <a:sym typeface="+mn-ea"/>
                  </a:rPr>
                  <a:t>0 = No Correlation</a:t>
                </a:r>
                <a:endParaRPr lang="en-US" sz="1465" noProof="1">
                  <a:sym typeface="+mn-ea"/>
                </a:endParaRPr>
              </a:p>
              <a:p>
                <a:pPr fontAlgn="auto">
                  <a:lnSpc>
                    <a:spcPts val="1600"/>
                  </a:lnSpc>
                </a:pPr>
                <a:r>
                  <a:rPr lang="en-US" sz="1465" b="1" noProof="1">
                    <a:solidFill>
                      <a:srgbClr val="09386C"/>
                    </a:solidFill>
                    <a:latin typeface="+mn-lt"/>
                    <a:ea typeface="+mn-ea"/>
                    <a:sym typeface="+mn-ea"/>
                  </a:rPr>
                  <a:t>Blue</a:t>
                </a:r>
                <a:r>
                  <a:rPr lang="en-US" sz="1465" noProof="1">
                    <a:latin typeface="+mn-lt"/>
                    <a:ea typeface="+mn-ea"/>
                    <a:sym typeface="+mn-ea"/>
                  </a:rPr>
                  <a:t> = Postive Correlation</a:t>
                </a:r>
                <a:endParaRPr lang="en-US" sz="1465" noProof="1">
                  <a:sym typeface="+mn-ea"/>
                </a:endParaRPr>
              </a:p>
              <a:p>
                <a:pPr fontAlgn="auto">
                  <a:lnSpc>
                    <a:spcPts val="1600"/>
                  </a:lnSpc>
                </a:pPr>
                <a:r>
                  <a:rPr lang="en-US" sz="1465" b="1" noProof="1">
                    <a:solidFill>
                      <a:srgbClr val="C00000"/>
                    </a:solidFill>
                    <a:latin typeface="+mn-lt"/>
                    <a:ea typeface="+mn-ea"/>
                    <a:sym typeface="+mn-ea"/>
                  </a:rPr>
                  <a:t>Red</a:t>
                </a:r>
                <a:r>
                  <a:rPr lang="en-US" sz="1465" noProof="1">
                    <a:latin typeface="+mn-lt"/>
                    <a:ea typeface="+mn-ea"/>
                    <a:sym typeface="+mn-ea"/>
                  </a:rPr>
                  <a:t> = Negative Correlation</a:t>
                </a:r>
                <a:endParaRPr lang="en-US" sz="1465" noProof="1">
                  <a:sym typeface="+mn-ea"/>
                </a:endParaRPr>
              </a:p>
              <a:p>
                <a:pPr fontAlgn="auto">
                  <a:lnSpc>
                    <a:spcPts val="1600"/>
                  </a:lnSpc>
                </a:pPr>
                <a:r>
                  <a:rPr lang="en-US" sz="1465" noProof="1">
                    <a:latin typeface="+mn-lt"/>
                    <a:ea typeface="+mn-ea"/>
                    <a:sym typeface="+mn-ea"/>
                  </a:rPr>
                  <a:t>Color Intensity &amp; Size = Proportional to Correlation</a:t>
                </a:r>
                <a:endParaRPr lang="en-US" sz="1465" noProof="1">
                  <a:sym typeface="+mn-ea"/>
                </a:endParaRPr>
              </a:p>
            </p:txBody>
          </p:sp>
        </p:grpSp>
        <p:grpSp>
          <p:nvGrpSpPr>
            <p:cNvPr id="8201" name="组合 17"/>
            <p:cNvGrpSpPr>
              <a:grpSpLocks/>
            </p:cNvGrpSpPr>
            <p:nvPr/>
          </p:nvGrpSpPr>
          <p:grpSpPr bwMode="auto">
            <a:xfrm>
              <a:off x="837" y="3360"/>
              <a:ext cx="1261" cy="908"/>
              <a:chOff x="0" y="0"/>
              <a:chExt cx="396000" cy="576000"/>
            </a:xfrm>
          </p:grpSpPr>
          <p:sp>
            <p:nvSpPr>
              <p:cNvPr id="8202" name="矩形 75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6000" cy="576000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lang="en-US" altLang="en-US" sz="2400">
                    <a:solidFill>
                      <a:srgbClr val="FFFFFF"/>
                    </a:solidFill>
                    <a:latin typeface="Microsoft YaHei" pitchFamily="34" charset="-122"/>
                    <a:ea typeface="Microsoft YaHei" pitchFamily="34" charset="-122"/>
                    <a:sym typeface="Microsoft YaHei" pitchFamily="34" charset="-122"/>
                  </a:rPr>
                  <a:t>CM</a:t>
                </a:r>
              </a:p>
            </p:txBody>
          </p:sp>
          <p:sp>
            <p:nvSpPr>
              <p:cNvPr id="8203" name="TextBox 76"/>
              <p:cNvSpPr>
                <a:spLocks noChangeArrowheads="1"/>
              </p:cNvSpPr>
              <p:nvPr/>
            </p:nvSpPr>
            <p:spPr bwMode="auto">
              <a:xfrm>
                <a:off x="26077" y="57167"/>
                <a:ext cx="365806" cy="4595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endParaRPr lang="en-US" altLang="zh-CN" sz="320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endParaRPr>
              </a:p>
            </p:txBody>
          </p:sp>
        </p:grpSp>
      </p:grpSp>
      <p:grpSp>
        <p:nvGrpSpPr>
          <p:cNvPr id="8204" name="组合 1"/>
          <p:cNvGrpSpPr>
            <a:grpSpLocks/>
          </p:cNvGrpSpPr>
          <p:nvPr/>
        </p:nvGrpSpPr>
        <p:grpSpPr bwMode="auto">
          <a:xfrm>
            <a:off x="6794500" y="4568825"/>
            <a:ext cx="4440238" cy="854075"/>
            <a:chOff x="837" y="2025"/>
            <a:chExt cx="5245" cy="1008"/>
          </a:xfrm>
        </p:grpSpPr>
        <p:grpSp>
          <p:nvGrpSpPr>
            <p:cNvPr id="8205" name="组合 22542"/>
            <p:cNvGrpSpPr>
              <a:grpSpLocks/>
            </p:cNvGrpSpPr>
            <p:nvPr/>
          </p:nvGrpSpPr>
          <p:grpSpPr bwMode="auto">
            <a:xfrm>
              <a:off x="2085" y="2025"/>
              <a:ext cx="3997" cy="977"/>
              <a:chOff x="-8255" y="9526"/>
              <a:chExt cx="2538427" cy="620133"/>
            </a:xfrm>
          </p:grpSpPr>
          <p:sp>
            <p:nvSpPr>
              <p:cNvPr id="22544" name="矩形 69"/>
              <p:cNvSpPr/>
              <p:nvPr/>
            </p:nvSpPr>
            <p:spPr>
              <a:xfrm>
                <a:off x="-7684" y="9526"/>
                <a:ext cx="1904285" cy="29730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r>
                  <a:rPr lang="en-US" altLang="en-US" b="1">
                    <a:solidFill>
                      <a:srgbClr val="FF8607"/>
                    </a:solidFill>
                    <a:latin typeface="Microsoft YaHei" pitchFamily="34" charset="-122"/>
                    <a:ea typeface="Microsoft YaHei" pitchFamily="34" charset="-122"/>
                    <a:sym typeface="Microsoft YaHei" pitchFamily="34" charset="-122"/>
                  </a:rPr>
                  <a:t>Notice</a:t>
                </a:r>
              </a:p>
            </p:txBody>
          </p:sp>
          <p:sp>
            <p:nvSpPr>
              <p:cNvPr id="22545" name="矩形 70"/>
              <p:cNvSpPr/>
              <p:nvPr/>
            </p:nvSpPr>
            <p:spPr>
              <a:xfrm>
                <a:off x="653" y="241428"/>
                <a:ext cx="2529519" cy="38769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lnSpc>
                    <a:spcPts val="1600"/>
                  </a:lnSpc>
                </a:pPr>
                <a:r>
                  <a:rPr lang="en-US" altLang="en-US" sz="1400"/>
                  <a:t>Few features have linear correlation</a:t>
                </a:r>
              </a:p>
              <a:p>
                <a:pPr>
                  <a:lnSpc>
                    <a:spcPts val="1600"/>
                  </a:lnSpc>
                </a:pPr>
                <a:r>
                  <a:rPr lang="en-US" altLang="en-US" sz="1400"/>
                  <a:t>Be careful when choosing these features </a:t>
                </a:r>
                <a:endParaRPr lang="zh-CN" altLang="en-US" sz="2400"/>
              </a:p>
            </p:txBody>
          </p:sp>
        </p:grpSp>
        <p:grpSp>
          <p:nvGrpSpPr>
            <p:cNvPr id="8208" name="组合 22545"/>
            <p:cNvGrpSpPr>
              <a:grpSpLocks/>
            </p:cNvGrpSpPr>
            <p:nvPr/>
          </p:nvGrpSpPr>
          <p:grpSpPr bwMode="auto">
            <a:xfrm>
              <a:off x="837" y="2125"/>
              <a:ext cx="1261" cy="908"/>
              <a:chOff x="0" y="0"/>
              <a:chExt cx="396000" cy="576000"/>
            </a:xfrm>
          </p:grpSpPr>
          <p:sp>
            <p:nvSpPr>
              <p:cNvPr id="8209" name="矩形 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6000" cy="576000"/>
              </a:xfrm>
              <a:prstGeom prst="rect">
                <a:avLst/>
              </a:prstGeom>
              <a:solidFill>
                <a:srgbClr val="FF86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lang="zh-CN" altLang="en-US" sz="2400" b="1">
                    <a:solidFill>
                      <a:srgbClr val="FFFFFF"/>
                    </a:solidFill>
                    <a:latin typeface="Microsoft YaHei" pitchFamily="34" charset="-122"/>
                    <a:ea typeface="Microsoft YaHei" pitchFamily="34" charset="-122"/>
                    <a:sym typeface="Microsoft YaHei" pitchFamily="34" charset="-122"/>
                  </a:rPr>
                  <a:t>！</a:t>
                </a:r>
              </a:p>
            </p:txBody>
          </p:sp>
          <p:sp>
            <p:nvSpPr>
              <p:cNvPr id="8210" name="TextBox 11"/>
              <p:cNvSpPr>
                <a:spLocks noChangeArrowheads="1"/>
              </p:cNvSpPr>
              <p:nvPr/>
            </p:nvSpPr>
            <p:spPr bwMode="auto">
              <a:xfrm>
                <a:off x="54383" y="57167"/>
                <a:ext cx="309197" cy="4595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endParaRPr lang="en-US" altLang="zh-CN" sz="320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endParaRPr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38" y="998538"/>
            <a:ext cx="5321300" cy="5503862"/>
          </a:xfrm>
          <a:prstGeom prst="rect">
            <a:avLst/>
          </a:prstGeom>
          <a:effectLst>
            <a:outerShdw blurRad="457200" dist="38100" dir="5400000" sx="103000" sy="103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矩形 54" hidden="1"/>
          <p:cNvSpPr>
            <a:spLocks noChangeArrowheads="1"/>
          </p:cNvSpPr>
          <p:nvPr/>
        </p:nvSpPr>
        <p:spPr bwMode="auto">
          <a:xfrm>
            <a:off x="0" y="1941513"/>
            <a:ext cx="12192000" cy="2543175"/>
          </a:xfrm>
          <a:prstGeom prst="rect">
            <a:avLst/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Microsoft YaHei" pitchFamily="34" charset="-122"/>
              <a:ea typeface="Microsoft YaHei" pitchFamily="34" charset="-122"/>
              <a:sym typeface="Microsoft YaHei" pitchFamily="34" charset="-122"/>
            </a:endParaRPr>
          </a:p>
        </p:txBody>
      </p:sp>
      <p:sp>
        <p:nvSpPr>
          <p:cNvPr id="10242" name="等腰三角形 28"/>
          <p:cNvSpPr>
            <a:spLocks noChangeArrowheads="1"/>
          </p:cNvSpPr>
          <p:nvPr/>
        </p:nvSpPr>
        <p:spPr bwMode="auto">
          <a:xfrm rot="5400000">
            <a:off x="-53181" y="210344"/>
            <a:ext cx="774700" cy="668338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Microsoft YaHei" pitchFamily="34" charset="-122"/>
              <a:ea typeface="Microsoft YaHei" pitchFamily="34" charset="-122"/>
              <a:sym typeface="Microsoft YaHei" pitchFamily="34" charset="-122"/>
            </a:endParaRPr>
          </a:p>
        </p:txBody>
      </p:sp>
      <p:sp>
        <p:nvSpPr>
          <p:cNvPr id="10243" name="TextBox 55"/>
          <p:cNvSpPr>
            <a:spLocks noChangeArrowheads="1"/>
          </p:cNvSpPr>
          <p:nvPr/>
        </p:nvSpPr>
        <p:spPr bwMode="auto">
          <a:xfrm>
            <a:off x="7937500" y="1430338"/>
            <a:ext cx="2487613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8800">
                <a:solidFill>
                  <a:srgbClr val="FFFFFF"/>
                </a:solidFill>
                <a:latin typeface="Microsoft YaHei" pitchFamily="34" charset="-122"/>
                <a:ea typeface="Microsoft YaHei" pitchFamily="34" charset="-122"/>
                <a:sym typeface="Microsoft YaHei" pitchFamily="34" charset="-122"/>
              </a:rPr>
              <a:t>65%</a:t>
            </a:r>
            <a:endParaRPr lang="zh-CN" altLang="en-US" sz="8800">
              <a:solidFill>
                <a:srgbClr val="FFFFFF"/>
              </a:solidFill>
              <a:latin typeface="Microsoft YaHei" pitchFamily="34" charset="-122"/>
              <a:ea typeface="Microsoft YaHei" pitchFamily="34" charset="-122"/>
              <a:sym typeface="Microsoft YaHei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338" y="660400"/>
            <a:ext cx="7372350" cy="5840413"/>
          </a:xfrm>
          <a:prstGeom prst="rect">
            <a:avLst/>
          </a:prstGeom>
          <a:effectLst>
            <a:outerShdw blurRad="457200" dist="38100" dir="5400000" sx="103000" sy="103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245" name="组合 3"/>
          <p:cNvGrpSpPr>
            <a:grpSpLocks/>
          </p:cNvGrpSpPr>
          <p:nvPr/>
        </p:nvGrpSpPr>
        <p:grpSpPr bwMode="auto">
          <a:xfrm>
            <a:off x="273050" y="2946400"/>
            <a:ext cx="3876675" cy="1139825"/>
            <a:chOff x="837" y="3243"/>
            <a:chExt cx="4579" cy="1347"/>
          </a:xfrm>
        </p:grpSpPr>
        <p:grpSp>
          <p:nvGrpSpPr>
            <p:cNvPr id="10246" name="组合 22548"/>
            <p:cNvGrpSpPr>
              <a:grpSpLocks/>
            </p:cNvGrpSpPr>
            <p:nvPr/>
          </p:nvGrpSpPr>
          <p:grpSpPr bwMode="auto">
            <a:xfrm>
              <a:off x="2098" y="3243"/>
              <a:ext cx="3318" cy="1347"/>
              <a:chOff x="0" y="0"/>
              <a:chExt cx="2107033" cy="855358"/>
            </a:xfrm>
          </p:grpSpPr>
          <p:sp>
            <p:nvSpPr>
              <p:cNvPr id="22550" name="矩形 73"/>
              <p:cNvSpPr/>
              <p:nvPr/>
            </p:nvSpPr>
            <p:spPr>
              <a:xfrm>
                <a:off x="-591" y="0"/>
                <a:ext cx="2107624" cy="51107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r>
                  <a:rPr lang="en-US" altLang="en-US" b="1">
                    <a:solidFill>
                      <a:srgbClr val="282828"/>
                    </a:solidFill>
                    <a:latin typeface="Microsoft YaHei" pitchFamily="34" charset="-122"/>
                    <a:ea typeface="Microsoft YaHei" pitchFamily="34" charset="-122"/>
                    <a:sym typeface="Microsoft YaHei" pitchFamily="34" charset="-122"/>
                  </a:rPr>
                  <a:t>Feature Distribution </a:t>
                </a:r>
              </a:p>
              <a:p>
                <a:r>
                  <a:rPr lang="en-US" altLang="en-US" b="1">
                    <a:solidFill>
                      <a:srgbClr val="282828"/>
                    </a:solidFill>
                    <a:latin typeface="Microsoft YaHei" pitchFamily="34" charset="-122"/>
                    <a:ea typeface="Microsoft YaHei" pitchFamily="34" charset="-122"/>
                    <a:sym typeface="Microsoft YaHei" pitchFamily="34" charset="-122"/>
                  </a:rPr>
                  <a:t>Histogram</a:t>
                </a:r>
                <a:endParaRPr lang="en-US" altLang="en-US" b="1" baseline="-25000">
                  <a:solidFill>
                    <a:srgbClr val="282828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endParaRPr>
              </a:p>
            </p:txBody>
          </p:sp>
          <p:sp>
            <p:nvSpPr>
              <p:cNvPr id="22551" name="矩形 74"/>
              <p:cNvSpPr/>
              <p:nvPr/>
            </p:nvSpPr>
            <p:spPr>
              <a:xfrm>
                <a:off x="-591" y="457462"/>
                <a:ext cx="2087382" cy="39789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lnSpc>
                    <a:spcPts val="1600"/>
                  </a:lnSpc>
                </a:pPr>
                <a:r>
                  <a:rPr lang="en-US" altLang="en-US" sz="1400">
                    <a:solidFill>
                      <a:srgbClr val="282828"/>
                    </a:solidFill>
                    <a:latin typeface="Microsoft YaHei" pitchFamily="34" charset="-122"/>
                    <a:ea typeface="Microsoft YaHei" pitchFamily="34" charset="-122"/>
                    <a:sym typeface="Microsoft YaHei" pitchFamily="34" charset="-122"/>
                  </a:rPr>
                  <a:t>Most features are normally distributed</a:t>
                </a:r>
                <a:endParaRPr lang="en-US" altLang="en-US" sz="2400"/>
              </a:p>
            </p:txBody>
          </p:sp>
        </p:grpSp>
        <p:grpSp>
          <p:nvGrpSpPr>
            <p:cNvPr id="10249" name="组合 22551"/>
            <p:cNvGrpSpPr>
              <a:grpSpLocks/>
            </p:cNvGrpSpPr>
            <p:nvPr/>
          </p:nvGrpSpPr>
          <p:grpSpPr bwMode="auto">
            <a:xfrm>
              <a:off x="837" y="3360"/>
              <a:ext cx="1261" cy="908"/>
              <a:chOff x="0" y="0"/>
              <a:chExt cx="396000" cy="576000"/>
            </a:xfrm>
          </p:grpSpPr>
          <p:sp>
            <p:nvSpPr>
              <p:cNvPr id="10250" name="矩形 75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6000" cy="576000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lang="en-US" altLang="en-US" sz="2400">
                    <a:solidFill>
                      <a:srgbClr val="FFFFFF"/>
                    </a:solidFill>
                    <a:latin typeface="Microsoft YaHei" pitchFamily="34" charset="-122"/>
                    <a:ea typeface="Microsoft YaHei" pitchFamily="34" charset="-122"/>
                    <a:sym typeface="Microsoft YaHei" pitchFamily="34" charset="-122"/>
                  </a:rPr>
                  <a:t>FDH</a:t>
                </a:r>
              </a:p>
            </p:txBody>
          </p:sp>
          <p:sp>
            <p:nvSpPr>
              <p:cNvPr id="10251" name="TextBox 76"/>
              <p:cNvSpPr>
                <a:spLocks noChangeArrowheads="1"/>
              </p:cNvSpPr>
              <p:nvPr/>
            </p:nvSpPr>
            <p:spPr bwMode="auto">
              <a:xfrm>
                <a:off x="26077" y="57167"/>
                <a:ext cx="365806" cy="4595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endParaRPr lang="en-US" altLang="zh-CN" sz="320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endParaRPr>
              </a:p>
            </p:txBody>
          </p:sp>
        </p:grpSp>
      </p:grpSp>
      <p:grpSp>
        <p:nvGrpSpPr>
          <p:cNvPr id="10252" name="组合 4"/>
          <p:cNvGrpSpPr>
            <a:grpSpLocks/>
          </p:cNvGrpSpPr>
          <p:nvPr/>
        </p:nvGrpSpPr>
        <p:grpSpPr bwMode="auto">
          <a:xfrm>
            <a:off x="273050" y="4748213"/>
            <a:ext cx="3941763" cy="1114425"/>
            <a:chOff x="837" y="2025"/>
            <a:chExt cx="4656" cy="1316"/>
          </a:xfrm>
        </p:grpSpPr>
        <p:grpSp>
          <p:nvGrpSpPr>
            <p:cNvPr id="10253" name="组合 22542"/>
            <p:cNvGrpSpPr>
              <a:grpSpLocks/>
            </p:cNvGrpSpPr>
            <p:nvPr/>
          </p:nvGrpSpPr>
          <p:grpSpPr bwMode="auto">
            <a:xfrm>
              <a:off x="2085" y="2025"/>
              <a:ext cx="3408" cy="1316"/>
              <a:chOff x="-8255" y="9526"/>
              <a:chExt cx="2164363" cy="835417"/>
            </a:xfrm>
          </p:grpSpPr>
          <p:sp>
            <p:nvSpPr>
              <p:cNvPr id="22544" name="矩形 69"/>
              <p:cNvSpPr/>
              <p:nvPr/>
            </p:nvSpPr>
            <p:spPr>
              <a:xfrm>
                <a:off x="-7715" y="9526"/>
                <a:ext cx="1904212" cy="5105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r>
                  <a:rPr lang="en-US" altLang="en-US" b="1">
                    <a:solidFill>
                      <a:srgbClr val="FF8607"/>
                    </a:solidFill>
                    <a:latin typeface="Microsoft YaHei" pitchFamily="34" charset="-122"/>
                    <a:ea typeface="Microsoft YaHei" pitchFamily="34" charset="-122"/>
                    <a:sym typeface="Microsoft YaHei" pitchFamily="34" charset="-122"/>
                  </a:rPr>
                  <a:t>Collapse 99 Features to 6</a:t>
                </a:r>
              </a:p>
            </p:txBody>
          </p:sp>
          <p:sp>
            <p:nvSpPr>
              <p:cNvPr id="22545" name="矩形 70"/>
              <p:cNvSpPr/>
              <p:nvPr/>
            </p:nvSpPr>
            <p:spPr>
              <a:xfrm>
                <a:off x="622" y="456986"/>
                <a:ext cx="2155486" cy="38795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fontAlgn="auto">
                  <a:lnSpc>
                    <a:spcPts val="1600"/>
                  </a:lnSpc>
                </a:pPr>
                <a:r>
                  <a:rPr lang="en-US" sz="1465" noProof="1">
                    <a:latin typeface="+mn-lt"/>
                    <a:ea typeface="+mn-ea"/>
                    <a:sym typeface="+mn-ea"/>
                  </a:rPr>
                  <a:t>Seed, adjoe, adjde, oppf3grate,</a:t>
                </a:r>
                <a:endParaRPr lang="en-US" sz="1465" noProof="1">
                  <a:sym typeface="+mn-ea"/>
                </a:endParaRPr>
              </a:p>
              <a:p>
                <a:pPr fontAlgn="auto">
                  <a:lnSpc>
                    <a:spcPts val="1600"/>
                  </a:lnSpc>
                </a:pPr>
                <a:r>
                  <a:rPr lang="en-US" sz="1465" noProof="1">
                    <a:latin typeface="+mn-lt"/>
                    <a:ea typeface="+mn-ea"/>
                    <a:sym typeface="+mn-ea"/>
                  </a:rPr>
                  <a:t>blockpct &amp; dist</a:t>
                </a:r>
                <a:endParaRPr lang="en-US" sz="1465" noProof="1">
                  <a:sym typeface="+mn-ea"/>
                </a:endParaRPr>
              </a:p>
            </p:txBody>
          </p:sp>
        </p:grpSp>
        <p:grpSp>
          <p:nvGrpSpPr>
            <p:cNvPr id="10256" name="组合 22545"/>
            <p:cNvGrpSpPr>
              <a:grpSpLocks/>
            </p:cNvGrpSpPr>
            <p:nvPr/>
          </p:nvGrpSpPr>
          <p:grpSpPr bwMode="auto">
            <a:xfrm>
              <a:off x="837" y="2125"/>
              <a:ext cx="1261" cy="908"/>
              <a:chOff x="0" y="0"/>
              <a:chExt cx="396000" cy="576000"/>
            </a:xfrm>
          </p:grpSpPr>
          <p:sp>
            <p:nvSpPr>
              <p:cNvPr id="10257" name="矩形 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6000" cy="576000"/>
              </a:xfrm>
              <a:prstGeom prst="rect">
                <a:avLst/>
              </a:prstGeom>
              <a:solidFill>
                <a:srgbClr val="FF86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lang="en-US" altLang="en-US" sz="2400">
                    <a:solidFill>
                      <a:srgbClr val="FFFFFF"/>
                    </a:solidFill>
                    <a:latin typeface="Microsoft YaHei" pitchFamily="34" charset="-122"/>
                    <a:ea typeface="Microsoft YaHei" pitchFamily="34" charset="-122"/>
                    <a:sym typeface="Microsoft YaHei" pitchFamily="34" charset="-122"/>
                  </a:rPr>
                  <a:t>99  6</a:t>
                </a:r>
              </a:p>
            </p:txBody>
          </p:sp>
          <p:sp>
            <p:nvSpPr>
              <p:cNvPr id="10258" name="TextBox 11"/>
              <p:cNvSpPr>
                <a:spLocks noChangeArrowheads="1"/>
              </p:cNvSpPr>
              <p:nvPr/>
            </p:nvSpPr>
            <p:spPr bwMode="auto">
              <a:xfrm>
                <a:off x="54383" y="57167"/>
                <a:ext cx="309197" cy="4595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endParaRPr lang="en-US" altLang="zh-CN" sz="320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endParaRPr>
              </a:p>
            </p:txBody>
          </p:sp>
        </p:grpSp>
      </p:grpSp>
      <p:sp>
        <p:nvSpPr>
          <p:cNvPr id="141" name=" 141"/>
          <p:cNvSpPr/>
          <p:nvPr/>
        </p:nvSpPr>
        <p:spPr>
          <a:xfrm>
            <a:off x="847725" y="5154613"/>
            <a:ext cx="125413" cy="125412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p3d>
              <a:contourClr>
                <a:srgbClr val="FFFFFF"/>
              </a:contourClr>
            </a:sp3d>
          </a:bodyPr>
          <a:lstStyle/>
          <a:p>
            <a:pPr algn="ctr"/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10260" name="矩形 27"/>
          <p:cNvSpPr>
            <a:spLocks noChangeArrowheads="1"/>
          </p:cNvSpPr>
          <p:nvPr/>
        </p:nvSpPr>
        <p:spPr bwMode="auto">
          <a:xfrm>
            <a:off x="631825" y="236538"/>
            <a:ext cx="31115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solidFill>
                  <a:srgbClr val="FF8607"/>
                </a:solidFill>
                <a:latin typeface="Impact" pitchFamily="34" charset="0"/>
                <a:ea typeface="Microsoft YaHei" pitchFamily="34" charset="-122"/>
                <a:sym typeface="Impact" pitchFamily="34" charset="0"/>
              </a:rPr>
              <a:t>Feature Selection</a:t>
            </a:r>
            <a:endParaRPr lang="zh-CN" altLang="en-US" sz="2400"/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矩形 5"/>
          <p:cNvSpPr>
            <a:spLocks noChangeArrowheads="1"/>
          </p:cNvSpPr>
          <p:nvPr/>
        </p:nvSpPr>
        <p:spPr bwMode="auto">
          <a:xfrm>
            <a:off x="0" y="0"/>
            <a:ext cx="6096000" cy="6858000"/>
          </a:xfrm>
          <a:prstGeom prst="rect">
            <a:avLst/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Microsoft YaHei" pitchFamily="34" charset="-122"/>
              <a:ea typeface="Microsoft YaHei" pitchFamily="34" charset="-122"/>
              <a:sym typeface="Microsoft YaHei" pitchFamily="34" charset="-122"/>
            </a:endParaRPr>
          </a:p>
        </p:txBody>
      </p:sp>
      <p:sp>
        <p:nvSpPr>
          <p:cNvPr id="11266" name="矩形 3"/>
          <p:cNvSpPr>
            <a:spLocks noChangeArrowheads="1"/>
          </p:cNvSpPr>
          <p:nvPr/>
        </p:nvSpPr>
        <p:spPr bwMode="auto">
          <a:xfrm>
            <a:off x="635000" y="236538"/>
            <a:ext cx="39274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solidFill>
                  <a:srgbClr val="D9D9D9"/>
                </a:solidFill>
                <a:latin typeface="Impact" pitchFamily="34" charset="0"/>
                <a:ea typeface="Microsoft YaHei" pitchFamily="34" charset="-122"/>
                <a:sym typeface="Impact" pitchFamily="34" charset="0"/>
              </a:rPr>
              <a:t>Optimization Objective</a:t>
            </a:r>
            <a:endParaRPr lang="zh-CN" altLang="en-US" sz="2400"/>
          </a:p>
        </p:txBody>
      </p:sp>
      <p:sp>
        <p:nvSpPr>
          <p:cNvPr id="11267" name="等腰三角形 4"/>
          <p:cNvSpPr>
            <a:spLocks noChangeArrowheads="1"/>
          </p:cNvSpPr>
          <p:nvPr/>
        </p:nvSpPr>
        <p:spPr bwMode="auto">
          <a:xfrm rot="5400000">
            <a:off x="-53181" y="210344"/>
            <a:ext cx="774700" cy="668338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Microsoft YaHei" pitchFamily="34" charset="-122"/>
              <a:ea typeface="Microsoft YaHei" pitchFamily="34" charset="-122"/>
              <a:sym typeface="Microsoft YaHei" pitchFamily="34" charset="-122"/>
            </a:endParaRPr>
          </a:p>
        </p:txBody>
      </p:sp>
      <p:sp>
        <p:nvSpPr>
          <p:cNvPr id="11268" name="矩形 7"/>
          <p:cNvSpPr>
            <a:spLocks noChangeArrowheads="1"/>
          </p:cNvSpPr>
          <p:nvPr/>
        </p:nvSpPr>
        <p:spPr bwMode="auto">
          <a:xfrm>
            <a:off x="6094413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Microsoft YaHei" pitchFamily="34" charset="-122"/>
              <a:ea typeface="Microsoft YaHei" pitchFamily="34" charset="-122"/>
              <a:sym typeface="Microsoft YaHei" pitchFamily="34" charset="-122"/>
            </a:endParaRPr>
          </a:p>
        </p:txBody>
      </p:sp>
      <p:sp>
        <p:nvSpPr>
          <p:cNvPr id="11269" name="等腰三角形 8"/>
          <p:cNvSpPr>
            <a:spLocks noChangeArrowheads="1"/>
          </p:cNvSpPr>
          <p:nvPr/>
        </p:nvSpPr>
        <p:spPr bwMode="auto">
          <a:xfrm rot="5400000">
            <a:off x="6069806" y="956470"/>
            <a:ext cx="358775" cy="309562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Microsoft YaHei" pitchFamily="34" charset="-122"/>
              <a:ea typeface="Microsoft YaHei" pitchFamily="34" charset="-122"/>
              <a:sym typeface="Microsoft YaHei" pitchFamily="34" charset="-122"/>
            </a:endParaRPr>
          </a:p>
        </p:txBody>
      </p:sp>
      <p:sp>
        <p:nvSpPr>
          <p:cNvPr id="11270" name="等腰三角形 9"/>
          <p:cNvSpPr>
            <a:spLocks noChangeArrowheads="1"/>
          </p:cNvSpPr>
          <p:nvPr/>
        </p:nvSpPr>
        <p:spPr bwMode="auto">
          <a:xfrm rot="5400000">
            <a:off x="6072982" y="3393281"/>
            <a:ext cx="355600" cy="309563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Microsoft YaHei" pitchFamily="34" charset="-122"/>
              <a:ea typeface="Microsoft YaHei" pitchFamily="34" charset="-122"/>
              <a:sym typeface="Microsoft YaHei" pitchFamily="34" charset="-122"/>
            </a:endParaRPr>
          </a:p>
        </p:txBody>
      </p:sp>
      <p:sp>
        <p:nvSpPr>
          <p:cNvPr id="11271" name="等腰三角形 10"/>
          <p:cNvSpPr>
            <a:spLocks noChangeArrowheads="1"/>
          </p:cNvSpPr>
          <p:nvPr/>
        </p:nvSpPr>
        <p:spPr bwMode="auto">
          <a:xfrm rot="16200000" flipH="1">
            <a:off x="5761832" y="2040731"/>
            <a:ext cx="357188" cy="307975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Microsoft YaHei" pitchFamily="34" charset="-122"/>
              <a:ea typeface="Microsoft YaHei" pitchFamily="34" charset="-122"/>
              <a:sym typeface="Microsoft YaHei" pitchFamily="34" charset="-122"/>
            </a:endParaRPr>
          </a:p>
        </p:txBody>
      </p:sp>
      <p:sp>
        <p:nvSpPr>
          <p:cNvPr id="11272" name="等腰三角形 11"/>
          <p:cNvSpPr>
            <a:spLocks noChangeArrowheads="1"/>
          </p:cNvSpPr>
          <p:nvPr/>
        </p:nvSpPr>
        <p:spPr bwMode="auto">
          <a:xfrm rot="16200000" flipH="1">
            <a:off x="5761832" y="4752181"/>
            <a:ext cx="357188" cy="307975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Microsoft YaHei" pitchFamily="34" charset="-122"/>
              <a:ea typeface="Microsoft YaHei" pitchFamily="34" charset="-122"/>
              <a:sym typeface="Microsoft YaHei" pitchFamily="34" charset="-122"/>
            </a:endParaRPr>
          </a:p>
        </p:txBody>
      </p:sp>
      <p:sp>
        <p:nvSpPr>
          <p:cNvPr id="18442" name="矩形 12"/>
          <p:cNvSpPr/>
          <p:nvPr/>
        </p:nvSpPr>
        <p:spPr>
          <a:xfrm>
            <a:off x="6862763" y="1620838"/>
            <a:ext cx="4227512" cy="384175"/>
          </a:xfrm>
          <a:prstGeom prst="rect">
            <a:avLst/>
          </a:prstGeom>
          <a:noFill/>
          <a:ln w="9525">
            <a:noFill/>
          </a:ln>
        </p:spPr>
        <p:txBody>
          <a:bodyPr lIns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en-US" b="1">
                <a:solidFill>
                  <a:srgbClr val="FF8607"/>
                </a:solidFill>
                <a:latin typeface="Microsoft YaHei" pitchFamily="34" charset="-122"/>
                <a:ea typeface="Microsoft YaHei" pitchFamily="34" charset="-122"/>
                <a:sym typeface="Microsoft YaHei" pitchFamily="34" charset="-122"/>
              </a:rPr>
              <a:t>Minimizing the Log loss</a:t>
            </a:r>
          </a:p>
        </p:txBody>
      </p:sp>
      <p:sp>
        <p:nvSpPr>
          <p:cNvPr id="11274" name="椭圆 14"/>
          <p:cNvSpPr>
            <a:spLocks noChangeArrowheads="1"/>
          </p:cNvSpPr>
          <p:nvPr/>
        </p:nvSpPr>
        <p:spPr bwMode="auto">
          <a:xfrm>
            <a:off x="6583363" y="714375"/>
            <a:ext cx="796925" cy="795338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8607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Microsoft YaHei" pitchFamily="34" charset="-122"/>
              <a:ea typeface="Microsoft YaHei" pitchFamily="34" charset="-122"/>
              <a:sym typeface="Microsoft YaHei" pitchFamily="34" charset="-122"/>
            </a:endParaRPr>
          </a:p>
        </p:txBody>
      </p:sp>
      <p:sp>
        <p:nvSpPr>
          <p:cNvPr id="18446" name="矩形 18"/>
          <p:cNvSpPr/>
          <p:nvPr/>
        </p:nvSpPr>
        <p:spPr>
          <a:xfrm>
            <a:off x="6583363" y="4049713"/>
            <a:ext cx="4113212" cy="936625"/>
          </a:xfrm>
          <a:prstGeom prst="rect">
            <a:avLst/>
          </a:prstGeom>
          <a:noFill/>
          <a:ln w="9525">
            <a:noFill/>
          </a:ln>
        </p:spPr>
        <p:txBody>
          <a:bodyPr lIns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en-US" sz="1400">
                <a:solidFill>
                  <a:srgbClr val="FF8607"/>
                </a:solidFill>
                <a:latin typeface="Microsoft YaHei" pitchFamily="34" charset="-122"/>
                <a:ea typeface="Microsoft YaHei" pitchFamily="34" charset="-122"/>
                <a:sym typeface="Microsoft YaHei" pitchFamily="34" charset="-122"/>
              </a:rPr>
              <a:t>Log loss heavily penalizes predictions that are both confident and wrong</a:t>
            </a:r>
          </a:p>
          <a:p>
            <a:pPr>
              <a:lnSpc>
                <a:spcPts val="1600"/>
              </a:lnSpc>
            </a:pPr>
            <a:r>
              <a:rPr lang="en-US" altLang="en-US" sz="1400">
                <a:solidFill>
                  <a:srgbClr val="FF8607"/>
                </a:solidFill>
                <a:latin typeface="Microsoft YaHei" pitchFamily="34" charset="-122"/>
                <a:ea typeface="Microsoft YaHei" pitchFamily="34" charset="-122"/>
                <a:sym typeface="Microsoft YaHei" pitchFamily="34" charset="-122"/>
              </a:rPr>
              <a:t>Create an optimal model by minimizing log loss!</a:t>
            </a:r>
          </a:p>
        </p:txBody>
      </p:sp>
      <p:sp>
        <p:nvSpPr>
          <p:cNvPr id="11276" name="椭圆 19"/>
          <p:cNvSpPr>
            <a:spLocks noChangeArrowheads="1"/>
          </p:cNvSpPr>
          <p:nvPr/>
        </p:nvSpPr>
        <p:spPr bwMode="auto">
          <a:xfrm>
            <a:off x="6589713" y="3141663"/>
            <a:ext cx="796925" cy="795337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8607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Microsoft YaHei" pitchFamily="34" charset="-122"/>
              <a:ea typeface="Microsoft YaHei" pitchFamily="34" charset="-122"/>
              <a:sym typeface="Microsoft YaHei" pitchFamily="34" charset="-122"/>
            </a:endParaRPr>
          </a:p>
        </p:txBody>
      </p:sp>
      <p:sp>
        <p:nvSpPr>
          <p:cNvPr id="18450" name="矩形 21"/>
          <p:cNvSpPr/>
          <p:nvPr/>
        </p:nvSpPr>
        <p:spPr>
          <a:xfrm>
            <a:off x="136525" y="3494088"/>
            <a:ext cx="5426075" cy="733425"/>
          </a:xfrm>
          <a:prstGeom prst="rect">
            <a:avLst/>
          </a:prstGeom>
          <a:noFill/>
          <a:ln w="9525">
            <a:noFill/>
          </a:ln>
        </p:spPr>
        <p:txBody>
          <a:bodyPr lIns="0" rIns="0">
            <a:spAutoFit/>
          </a:bodyPr>
          <a:lstStyle/>
          <a:p>
            <a:pPr algn="r">
              <a:lnSpc>
                <a:spcPts val="1600"/>
              </a:lnSpc>
            </a:pPr>
            <a:r>
              <a:rPr lang="en-US" altLang="en-US" sz="1400">
                <a:solidFill>
                  <a:srgbClr val="909090"/>
                </a:solidFill>
                <a:latin typeface="Microsoft YaHei" pitchFamily="34" charset="-122"/>
                <a:ea typeface="Microsoft YaHei" pitchFamily="34" charset="-122"/>
                <a:sym typeface="Microsoft YaHei" pitchFamily="34" charset="-122"/>
              </a:rPr>
              <a:t>N = number of games played</a:t>
            </a:r>
          </a:p>
          <a:p>
            <a:pPr algn="r">
              <a:lnSpc>
                <a:spcPts val="1600"/>
              </a:lnSpc>
            </a:pPr>
            <a:r>
              <a:rPr lang="en-US" altLang="en-US" sz="1400">
                <a:solidFill>
                  <a:srgbClr val="909090"/>
                </a:solidFill>
                <a:latin typeface="Microsoft YaHei" pitchFamily="34" charset="-122"/>
                <a:ea typeface="Microsoft YaHei" pitchFamily="34" charset="-122"/>
                <a:sym typeface="Microsoft YaHei" pitchFamily="34" charset="-122"/>
              </a:rPr>
              <a:t>Pi = predicted probability that team 1 beats team 2</a:t>
            </a:r>
          </a:p>
          <a:p>
            <a:pPr algn="r">
              <a:lnSpc>
                <a:spcPts val="1600"/>
              </a:lnSpc>
            </a:pPr>
            <a:r>
              <a:rPr lang="en-US" altLang="en-US" sz="1400">
                <a:solidFill>
                  <a:srgbClr val="909090"/>
                </a:solidFill>
                <a:latin typeface="Microsoft YaHei" pitchFamily="34" charset="-122"/>
                <a:ea typeface="Microsoft YaHei" pitchFamily="34" charset="-122"/>
                <a:sym typeface="Microsoft YaHei" pitchFamily="34" charset="-122"/>
              </a:rPr>
              <a:t>Yi = 1/0 depending on whether team 1 wins / team 1 loses </a:t>
            </a:r>
          </a:p>
        </p:txBody>
      </p:sp>
      <p:grpSp>
        <p:nvGrpSpPr>
          <p:cNvPr id="11278" name="组合 18450"/>
          <p:cNvGrpSpPr>
            <a:grpSpLocks/>
          </p:cNvGrpSpPr>
          <p:nvPr/>
        </p:nvGrpSpPr>
        <p:grpSpPr bwMode="auto">
          <a:xfrm>
            <a:off x="4767263" y="1797050"/>
            <a:ext cx="796925" cy="795338"/>
            <a:chOff x="5023" y="0"/>
            <a:chExt cx="597814" cy="597814"/>
          </a:xfrm>
        </p:grpSpPr>
        <p:sp>
          <p:nvSpPr>
            <p:cNvPr id="11279" name="椭圆 13"/>
            <p:cNvSpPr>
              <a:spLocks noChangeArrowheads="1"/>
            </p:cNvSpPr>
            <p:nvPr/>
          </p:nvSpPr>
          <p:spPr bwMode="auto">
            <a:xfrm>
              <a:off x="5023" y="0"/>
              <a:ext cx="597814" cy="597814"/>
            </a:xfrm>
            <a:prstGeom prst="ellipse">
              <a:avLst/>
            </a:prstGeom>
            <a:solidFill>
              <a:srgbClr val="282828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  <a:latin typeface="Microsoft YaHei" pitchFamily="34" charset="-122"/>
                <a:ea typeface="Microsoft YaHei" pitchFamily="34" charset="-122"/>
                <a:sym typeface="Microsoft YaHei" pitchFamily="34" charset="-122"/>
              </a:endParaRPr>
            </a:p>
          </p:txBody>
        </p:sp>
        <p:sp>
          <p:nvSpPr>
            <p:cNvPr id="11280" name="TextBox 22"/>
            <p:cNvSpPr>
              <a:spLocks noChangeArrowheads="1"/>
            </p:cNvSpPr>
            <p:nvPr/>
          </p:nvSpPr>
          <p:spPr bwMode="auto">
            <a:xfrm>
              <a:off x="161410" y="69337"/>
              <a:ext cx="283774" cy="435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3200">
                  <a:solidFill>
                    <a:schemeClr val="bg1"/>
                  </a:solidFill>
                  <a:latin typeface="Edwardian Script ITC" charset="0"/>
                  <a:ea typeface="Microsoft YaHei" pitchFamily="34" charset="-122"/>
                  <a:sym typeface="Microsoft YaHei" pitchFamily="34" charset="-122"/>
                </a:rPr>
                <a:t>fx</a:t>
              </a:r>
            </a:p>
          </p:txBody>
        </p:sp>
      </p:grpSp>
      <p:sp>
        <p:nvSpPr>
          <p:cNvPr id="18454" name="矩形 26"/>
          <p:cNvSpPr/>
          <p:nvPr/>
        </p:nvSpPr>
        <p:spPr>
          <a:xfrm>
            <a:off x="0" y="5422900"/>
            <a:ext cx="5562600" cy="733425"/>
          </a:xfrm>
          <a:prstGeom prst="rect">
            <a:avLst/>
          </a:prstGeom>
          <a:noFill/>
          <a:ln w="9525">
            <a:noFill/>
          </a:ln>
        </p:spPr>
        <p:txBody>
          <a:bodyPr lIns="0" rIns="0">
            <a:spAutoFit/>
          </a:bodyPr>
          <a:lstStyle/>
          <a:p>
            <a:pPr algn="r">
              <a:lnSpc>
                <a:spcPts val="1600"/>
              </a:lnSpc>
            </a:pPr>
            <a:r>
              <a:rPr lang="en-US" altLang="en-US" sz="1400" b="1">
                <a:solidFill>
                  <a:srgbClr val="909090"/>
                </a:solidFill>
                <a:latin typeface="Microsoft YaHei" pitchFamily="34" charset="-122"/>
                <a:ea typeface="Microsoft YaHei" pitchFamily="34" charset="-122"/>
                <a:sym typeface="Microsoft YaHei" pitchFamily="34" charset="-122"/>
              </a:rPr>
              <a:t>What's Luck Got To Do With It?</a:t>
            </a:r>
          </a:p>
          <a:p>
            <a:pPr algn="r">
              <a:lnSpc>
                <a:spcPts val="1600"/>
              </a:lnSpc>
            </a:pPr>
            <a:r>
              <a:rPr lang="en-US" altLang="en-US" sz="1400">
                <a:solidFill>
                  <a:srgbClr val="909090"/>
                </a:solidFill>
                <a:latin typeface="Microsoft YaHei" pitchFamily="34" charset="-122"/>
                <a:ea typeface="Microsoft YaHei" pitchFamily="34" charset="-122"/>
                <a:sym typeface="Microsoft YaHei" pitchFamily="34" charset="-122"/>
              </a:rPr>
              <a:t>Some models can exhibit higher accuracy </a:t>
            </a:r>
          </a:p>
          <a:p>
            <a:pPr algn="r">
              <a:lnSpc>
                <a:spcPts val="1600"/>
              </a:lnSpc>
            </a:pPr>
            <a:r>
              <a:rPr lang="en-US" altLang="en-US" sz="1400">
                <a:solidFill>
                  <a:srgbClr val="909090"/>
                </a:solidFill>
                <a:latin typeface="Microsoft YaHei" pitchFamily="34" charset="-122"/>
                <a:ea typeface="Microsoft YaHei" pitchFamily="34" charset="-122"/>
                <a:sym typeface="Microsoft YaHei" pitchFamily="34" charset="-122"/>
              </a:rPr>
              <a:t>compared to its log loss in testing due to major game 'upsets'</a:t>
            </a:r>
          </a:p>
        </p:txBody>
      </p:sp>
      <p:grpSp>
        <p:nvGrpSpPr>
          <p:cNvPr id="11282" name="组合 18454"/>
          <p:cNvGrpSpPr>
            <a:grpSpLocks/>
          </p:cNvGrpSpPr>
          <p:nvPr/>
        </p:nvGrpSpPr>
        <p:grpSpPr bwMode="auto">
          <a:xfrm>
            <a:off x="4767263" y="4484688"/>
            <a:ext cx="796925" cy="796925"/>
            <a:chOff x="5023" y="0"/>
            <a:chExt cx="597814" cy="597814"/>
          </a:xfrm>
        </p:grpSpPr>
        <p:sp>
          <p:nvSpPr>
            <p:cNvPr id="11283" name="椭圆 25"/>
            <p:cNvSpPr>
              <a:spLocks noChangeArrowheads="1"/>
            </p:cNvSpPr>
            <p:nvPr/>
          </p:nvSpPr>
          <p:spPr bwMode="auto">
            <a:xfrm>
              <a:off x="5023" y="0"/>
              <a:ext cx="597814" cy="597814"/>
            </a:xfrm>
            <a:prstGeom prst="ellipse">
              <a:avLst/>
            </a:prstGeom>
            <a:solidFill>
              <a:srgbClr val="282828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  <a:latin typeface="Microsoft YaHei" pitchFamily="34" charset="-122"/>
                <a:ea typeface="Microsoft YaHei" pitchFamily="34" charset="-122"/>
                <a:sym typeface="Microsoft YaHei" pitchFamily="34" charset="-122"/>
              </a:endParaRPr>
            </a:p>
          </p:txBody>
        </p:sp>
        <p:sp>
          <p:nvSpPr>
            <p:cNvPr id="18457" name="TextBox 27"/>
            <p:cNvSpPr/>
            <p:nvPr/>
          </p:nvSpPr>
          <p:spPr>
            <a:xfrm>
              <a:off x="41939" y="145285"/>
              <a:ext cx="523980" cy="2977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>
                  <a:solidFill>
                    <a:schemeClr val="bg1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rPr>
                <a:t>Luck</a:t>
              </a:r>
            </a:p>
          </p:txBody>
        </p:sp>
      </p:grpSp>
      <p:pic>
        <p:nvPicPr>
          <p:cNvPr id="1128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5" y="2632075"/>
            <a:ext cx="4268788" cy="738188"/>
          </a:xfrm>
          <a:prstGeom prst="rect">
            <a:avLst/>
          </a:prstGeom>
          <a:solidFill>
            <a:srgbClr val="FF6600"/>
          </a:solidFill>
          <a:ln w="44450">
            <a:solidFill>
              <a:srgbClr val="909090">
                <a:alpha val="64000"/>
              </a:srgbClr>
            </a:solidFill>
            <a:round/>
            <a:headEnd/>
            <a:tailEnd/>
          </a:ln>
        </p:spPr>
      </p:pic>
      <p:sp>
        <p:nvSpPr>
          <p:cNvPr id="11286" name="等腰三角形 4"/>
          <p:cNvSpPr>
            <a:spLocks noChangeArrowheads="1"/>
          </p:cNvSpPr>
          <p:nvPr/>
        </p:nvSpPr>
        <p:spPr bwMode="auto">
          <a:xfrm rot="5400000">
            <a:off x="-53181" y="210344"/>
            <a:ext cx="774700" cy="668338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Microsoft YaHei" pitchFamily="34" charset="-122"/>
              <a:ea typeface="Microsoft YaHei" pitchFamily="34" charset="-122"/>
              <a:sym typeface="Microsoft YaHei" pitchFamily="34" charset="-122"/>
            </a:endParaRPr>
          </a:p>
        </p:txBody>
      </p:sp>
      <p:grpSp>
        <p:nvGrpSpPr>
          <p:cNvPr id="11287" name="组合 7"/>
          <p:cNvGrpSpPr>
            <a:grpSpLocks/>
          </p:cNvGrpSpPr>
          <p:nvPr/>
        </p:nvGrpSpPr>
        <p:grpSpPr bwMode="auto">
          <a:xfrm>
            <a:off x="6859588" y="849313"/>
            <a:ext cx="238125" cy="461962"/>
            <a:chOff x="10824" y="3143"/>
            <a:chExt cx="282" cy="545"/>
          </a:xfrm>
        </p:grpSpPr>
        <p:sp>
          <p:nvSpPr>
            <p:cNvPr id="135" name=" 135"/>
            <p:cNvSpPr/>
            <p:nvPr/>
          </p:nvSpPr>
          <p:spPr>
            <a:xfrm rot="5400000">
              <a:off x="10746" y="3227"/>
              <a:ext cx="444" cy="276"/>
            </a:xfrm>
            <a:custGeom>
              <a:avLst/>
              <a:gdLst>
                <a:gd name="connsiteX0" fmla="*/ 4381875 w 6516714"/>
                <a:gd name="connsiteY0" fmla="*/ 0 h 2476413"/>
                <a:gd name="connsiteX1" fmla="*/ 6516714 w 6516714"/>
                <a:gd name="connsiteY1" fmla="*/ 1238208 h 2476413"/>
                <a:gd name="connsiteX2" fmla="*/ 4381875 w 6516714"/>
                <a:gd name="connsiteY2" fmla="*/ 2476413 h 2476413"/>
                <a:gd name="connsiteX3" fmla="*/ 4381875 w 6516714"/>
                <a:gd name="connsiteY3" fmla="*/ 2456682 h 2476413"/>
                <a:gd name="connsiteX4" fmla="*/ 4855462 w 6516714"/>
                <a:gd name="connsiteY4" fmla="*/ 1644997 h 2476413"/>
                <a:gd name="connsiteX5" fmla="*/ 0 w 6516714"/>
                <a:gd name="connsiteY5" fmla="*/ 1238206 h 2476413"/>
                <a:gd name="connsiteX6" fmla="*/ 4855461 w 6516714"/>
                <a:gd name="connsiteY6" fmla="*/ 831415 h 2476413"/>
                <a:gd name="connsiteX7" fmla="*/ 4381875 w 6516714"/>
                <a:gd name="connsiteY7" fmla="*/ 19731 h 247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16714" h="2476413">
                  <a:moveTo>
                    <a:pt x="4381875" y="0"/>
                  </a:moveTo>
                  <a:lnTo>
                    <a:pt x="6516714" y="1238208"/>
                  </a:lnTo>
                  <a:lnTo>
                    <a:pt x="4381875" y="2476413"/>
                  </a:lnTo>
                  <a:lnTo>
                    <a:pt x="4381875" y="2456682"/>
                  </a:lnTo>
                  <a:lnTo>
                    <a:pt x="4855462" y="1644997"/>
                  </a:lnTo>
                  <a:lnTo>
                    <a:pt x="0" y="1238206"/>
                  </a:lnTo>
                  <a:lnTo>
                    <a:pt x="4855461" y="831415"/>
                  </a:lnTo>
                  <a:lnTo>
                    <a:pt x="4381875" y="19731"/>
                  </a:lnTo>
                  <a:close/>
                </a:path>
              </a:pathLst>
            </a:custGeom>
            <a:solidFill>
              <a:srgbClr val="FF86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p3d>
                <a:contourClr>
                  <a:srgbClr val="FFFFFF"/>
                </a:contourClr>
              </a:sp3d>
            </a:bodyPr>
            <a:lstStyle/>
            <a:p>
              <a:pPr algn="ctr"/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0824" y="3649"/>
              <a:ext cx="284" cy="39"/>
            </a:xfrm>
            <a:prstGeom prst="rect">
              <a:avLst/>
            </a:prstGeom>
            <a:solidFill>
              <a:srgbClr val="FF86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29" name=" 229"/>
          <p:cNvSpPr/>
          <p:nvPr/>
        </p:nvSpPr>
        <p:spPr>
          <a:xfrm>
            <a:off x="6864350" y="3322638"/>
            <a:ext cx="257175" cy="450850"/>
          </a:xfrm>
          <a:custGeom>
            <a:avLst/>
            <a:gdLst>
              <a:gd name="connsiteX0" fmla="*/ 1491342 w 1491342"/>
              <a:gd name="connsiteY0" fmla="*/ 0 h 2231572"/>
              <a:gd name="connsiteX1" fmla="*/ 32657 w 1491342"/>
              <a:gd name="connsiteY1" fmla="*/ 1143000 h 2231572"/>
              <a:gd name="connsiteX2" fmla="*/ 685800 w 1491342"/>
              <a:gd name="connsiteY2" fmla="*/ 1284515 h 2231572"/>
              <a:gd name="connsiteX3" fmla="*/ 0 w 1491342"/>
              <a:gd name="connsiteY3" fmla="*/ 2231572 h 2231572"/>
              <a:gd name="connsiteX4" fmla="*/ 1404257 w 1491342"/>
              <a:gd name="connsiteY4" fmla="*/ 1143000 h 2231572"/>
              <a:gd name="connsiteX5" fmla="*/ 794657 w 1491342"/>
              <a:gd name="connsiteY5" fmla="*/ 990600 h 2231572"/>
              <a:gd name="connsiteX6" fmla="*/ 1491342 w 1491342"/>
              <a:gd name="connsiteY6" fmla="*/ 0 h 2231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1342" h="2231572">
                <a:moveTo>
                  <a:pt x="1491342" y="0"/>
                </a:moveTo>
                <a:lnTo>
                  <a:pt x="32657" y="1143000"/>
                </a:lnTo>
                <a:lnTo>
                  <a:pt x="685800" y="1284515"/>
                </a:lnTo>
                <a:lnTo>
                  <a:pt x="0" y="2231572"/>
                </a:lnTo>
                <a:lnTo>
                  <a:pt x="1404257" y="1143000"/>
                </a:lnTo>
                <a:lnTo>
                  <a:pt x="794657" y="990600"/>
                </a:lnTo>
                <a:lnTo>
                  <a:pt x="1491342" y="0"/>
                </a:lnTo>
                <a:close/>
              </a:path>
            </a:pathLst>
          </a:custGeom>
          <a:solidFill>
            <a:srgbClr val="FF86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矩形 35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Microsoft YaHei" pitchFamily="34" charset="-122"/>
              <a:ea typeface="Microsoft YaHei" pitchFamily="34" charset="-122"/>
              <a:sym typeface="Microsoft YaHei" pitchFamily="34" charset="-122"/>
            </a:endParaRPr>
          </a:p>
        </p:txBody>
      </p:sp>
      <p:sp>
        <p:nvSpPr>
          <p:cNvPr id="12290" name="矩形 3"/>
          <p:cNvSpPr>
            <a:spLocks noChangeArrowheads="1"/>
          </p:cNvSpPr>
          <p:nvPr/>
        </p:nvSpPr>
        <p:spPr bwMode="auto">
          <a:xfrm>
            <a:off x="635000" y="236538"/>
            <a:ext cx="35210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solidFill>
                  <a:srgbClr val="FFFFFF"/>
                </a:solidFill>
                <a:latin typeface="Impact" pitchFamily="34" charset="0"/>
                <a:ea typeface="Microsoft YaHei" pitchFamily="34" charset="-122"/>
                <a:sym typeface="Impact" pitchFamily="34" charset="0"/>
              </a:rPr>
              <a:t>Model Improvement</a:t>
            </a:r>
            <a:endParaRPr lang="zh-CN" altLang="en-US" sz="2400"/>
          </a:p>
        </p:txBody>
      </p:sp>
      <p:sp>
        <p:nvSpPr>
          <p:cNvPr id="12291" name="等腰三角形 4"/>
          <p:cNvSpPr>
            <a:spLocks noChangeArrowheads="1"/>
          </p:cNvSpPr>
          <p:nvPr/>
        </p:nvSpPr>
        <p:spPr bwMode="auto">
          <a:xfrm rot="5400000">
            <a:off x="-53181" y="210344"/>
            <a:ext cx="774700" cy="668338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Microsoft YaHei" pitchFamily="34" charset="-122"/>
              <a:ea typeface="Microsoft YaHei" pitchFamily="34" charset="-122"/>
              <a:sym typeface="Microsoft YaHei" pitchFamily="34" charset="-122"/>
            </a:endParaRPr>
          </a:p>
        </p:txBody>
      </p:sp>
      <p:grpSp>
        <p:nvGrpSpPr>
          <p:cNvPr id="12292" name="组合 6"/>
          <p:cNvGrpSpPr>
            <a:grpSpLocks/>
          </p:cNvGrpSpPr>
          <p:nvPr/>
        </p:nvGrpSpPr>
        <p:grpSpPr bwMode="auto">
          <a:xfrm>
            <a:off x="6342063" y="2003425"/>
            <a:ext cx="5122862" cy="4354513"/>
            <a:chOff x="4978" y="1200"/>
            <a:chExt cx="7730" cy="6376"/>
          </a:xfrm>
        </p:grpSpPr>
        <p:sp>
          <p:nvSpPr>
            <p:cNvPr id="4" name="矩形 3"/>
            <p:cNvSpPr/>
            <p:nvPr/>
          </p:nvSpPr>
          <p:spPr>
            <a:xfrm>
              <a:off x="4978" y="1200"/>
              <a:ext cx="7730" cy="6376"/>
            </a:xfrm>
            <a:prstGeom prst="rect">
              <a:avLst/>
            </a:prstGeom>
            <a:solidFill>
              <a:srgbClr val="B05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pic>
          <p:nvPicPr>
            <p:cNvPr id="12294" name="图片 5" descr="Learning_Curv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3" y="1360"/>
              <a:ext cx="7422" cy="60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295" name="组合 7"/>
          <p:cNvGrpSpPr>
            <a:grpSpLocks/>
          </p:cNvGrpSpPr>
          <p:nvPr/>
        </p:nvGrpSpPr>
        <p:grpSpPr bwMode="auto">
          <a:xfrm>
            <a:off x="6367463" y="758825"/>
            <a:ext cx="5368925" cy="868363"/>
            <a:chOff x="837" y="3243"/>
            <a:chExt cx="6340" cy="1025"/>
          </a:xfrm>
        </p:grpSpPr>
        <p:grpSp>
          <p:nvGrpSpPr>
            <p:cNvPr id="12296" name="组合 22548"/>
            <p:cNvGrpSpPr>
              <a:grpSpLocks/>
            </p:cNvGrpSpPr>
            <p:nvPr/>
          </p:nvGrpSpPr>
          <p:grpSpPr bwMode="auto">
            <a:xfrm>
              <a:off x="2098" y="3243"/>
              <a:ext cx="5079" cy="992"/>
              <a:chOff x="0" y="0"/>
              <a:chExt cx="3225323" cy="629613"/>
            </a:xfrm>
          </p:grpSpPr>
          <p:sp>
            <p:nvSpPr>
              <p:cNvPr id="22550" name="矩形 73"/>
              <p:cNvSpPr/>
              <p:nvPr/>
            </p:nvSpPr>
            <p:spPr>
              <a:xfrm>
                <a:off x="397" y="0"/>
                <a:ext cx="3224926" cy="2973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r>
                  <a:rPr lang="en-US" altLang="en-US" b="1">
                    <a:solidFill>
                      <a:srgbClr val="282828"/>
                    </a:solidFill>
                    <a:latin typeface="Microsoft YaHei" pitchFamily="34" charset="-122"/>
                    <a:ea typeface="Microsoft YaHei" pitchFamily="34" charset="-122"/>
                    <a:sym typeface="Microsoft YaHei" pitchFamily="34" charset="-122"/>
                  </a:rPr>
                  <a:t>Learning Curve</a:t>
                </a:r>
              </a:p>
            </p:txBody>
          </p:sp>
          <p:sp>
            <p:nvSpPr>
              <p:cNvPr id="22551" name="矩形 74"/>
              <p:cNvSpPr/>
              <p:nvPr/>
            </p:nvSpPr>
            <p:spPr>
              <a:xfrm>
                <a:off x="397" y="241432"/>
                <a:ext cx="3153499" cy="38771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lnSpc>
                    <a:spcPts val="1600"/>
                  </a:lnSpc>
                </a:pPr>
                <a:r>
                  <a:rPr lang="en-US" altLang="en-US" sz="1400"/>
                  <a:t>Partition ratio is equal to 53:47 (Training:Testing),</a:t>
                </a:r>
              </a:p>
              <a:p>
                <a:pPr>
                  <a:lnSpc>
                    <a:spcPts val="1600"/>
                  </a:lnSpc>
                </a:pPr>
                <a:r>
                  <a:rPr lang="en-US" altLang="en-US" sz="1400"/>
                  <a:t>testing set reaches desired log loss</a:t>
                </a:r>
                <a:r>
                  <a:rPr lang="en-US" altLang="en-US" sz="1400">
                    <a:solidFill>
                      <a:srgbClr val="282828"/>
                    </a:solidFill>
                    <a:latin typeface="Microsoft YaHei" pitchFamily="34" charset="-122"/>
                    <a:ea typeface="Microsoft YaHei" pitchFamily="34" charset="-122"/>
                    <a:sym typeface="Microsoft YaHei" pitchFamily="34" charset="-122"/>
                  </a:rPr>
                  <a:t> </a:t>
                </a:r>
                <a:endParaRPr lang="en-US" altLang="en-US" sz="2400"/>
              </a:p>
            </p:txBody>
          </p:sp>
        </p:grpSp>
        <p:grpSp>
          <p:nvGrpSpPr>
            <p:cNvPr id="12299" name="组合 22551"/>
            <p:cNvGrpSpPr>
              <a:grpSpLocks/>
            </p:cNvGrpSpPr>
            <p:nvPr/>
          </p:nvGrpSpPr>
          <p:grpSpPr bwMode="auto">
            <a:xfrm>
              <a:off x="837" y="3360"/>
              <a:ext cx="1261" cy="908"/>
              <a:chOff x="0" y="0"/>
              <a:chExt cx="396000" cy="576000"/>
            </a:xfrm>
          </p:grpSpPr>
          <p:sp>
            <p:nvSpPr>
              <p:cNvPr id="12300" name="矩形 75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6000" cy="576000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lang="en-US" altLang="en-US" sz="2400">
                    <a:solidFill>
                      <a:srgbClr val="FFFFFF"/>
                    </a:solidFill>
                    <a:latin typeface="Microsoft YaHei" pitchFamily="34" charset="-122"/>
                    <a:ea typeface="Microsoft YaHei" pitchFamily="34" charset="-122"/>
                    <a:sym typeface="Microsoft YaHei" pitchFamily="34" charset="-122"/>
                  </a:rPr>
                  <a:t>LC</a:t>
                </a:r>
              </a:p>
            </p:txBody>
          </p:sp>
          <p:sp>
            <p:nvSpPr>
              <p:cNvPr id="12301" name="TextBox 76"/>
              <p:cNvSpPr>
                <a:spLocks noChangeArrowheads="1"/>
              </p:cNvSpPr>
              <p:nvPr/>
            </p:nvSpPr>
            <p:spPr bwMode="auto">
              <a:xfrm>
                <a:off x="26077" y="57167"/>
                <a:ext cx="365806" cy="4595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endParaRPr lang="en-US" altLang="zh-CN" sz="320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endParaRPr>
              </a:p>
            </p:txBody>
          </p:sp>
        </p:grpSp>
      </p:grpSp>
      <p:grpSp>
        <p:nvGrpSpPr>
          <p:cNvPr id="12302" name="组合 8"/>
          <p:cNvGrpSpPr>
            <a:grpSpLocks/>
          </p:cNvGrpSpPr>
          <p:nvPr/>
        </p:nvGrpSpPr>
        <p:grpSpPr bwMode="auto">
          <a:xfrm>
            <a:off x="627063" y="5640388"/>
            <a:ext cx="5367337" cy="868362"/>
            <a:chOff x="837" y="3243"/>
            <a:chExt cx="6340" cy="1025"/>
          </a:xfrm>
        </p:grpSpPr>
        <p:grpSp>
          <p:nvGrpSpPr>
            <p:cNvPr id="12303" name="组合 9"/>
            <p:cNvGrpSpPr>
              <a:grpSpLocks/>
            </p:cNvGrpSpPr>
            <p:nvPr/>
          </p:nvGrpSpPr>
          <p:grpSpPr bwMode="auto">
            <a:xfrm>
              <a:off x="2098" y="3243"/>
              <a:ext cx="5079" cy="992"/>
              <a:chOff x="0" y="0"/>
              <a:chExt cx="3225323" cy="629613"/>
            </a:xfrm>
          </p:grpSpPr>
          <p:sp>
            <p:nvSpPr>
              <p:cNvPr id="11" name="矩形 73"/>
              <p:cNvSpPr/>
              <p:nvPr/>
            </p:nvSpPr>
            <p:spPr>
              <a:xfrm>
                <a:off x="-556" y="0"/>
                <a:ext cx="3225879" cy="2973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r>
                  <a:rPr lang="en-US" altLang="en-US" b="1">
                    <a:solidFill>
                      <a:srgbClr val="FFFFFF"/>
                    </a:solidFill>
                    <a:latin typeface="Microsoft YaHei" pitchFamily="34" charset="-122"/>
                    <a:ea typeface="Microsoft YaHei" pitchFamily="34" charset="-122"/>
                    <a:sym typeface="Microsoft YaHei" pitchFamily="34" charset="-122"/>
                  </a:rPr>
                  <a:t>Feature Selection </a:t>
                </a:r>
              </a:p>
            </p:txBody>
          </p:sp>
          <p:sp>
            <p:nvSpPr>
              <p:cNvPr id="12" name="矩形 74"/>
              <p:cNvSpPr/>
              <p:nvPr/>
            </p:nvSpPr>
            <p:spPr>
              <a:xfrm>
                <a:off x="-556" y="241432"/>
                <a:ext cx="3154431" cy="38771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lnSpc>
                    <a:spcPts val="1600"/>
                  </a:lnSpc>
                </a:pPr>
                <a:r>
                  <a:rPr lang="en-US" altLang="en-US" sz="1400"/>
                  <a:t>Number of features selected is equal to 6,</a:t>
                </a:r>
              </a:p>
              <a:p>
                <a:pPr>
                  <a:lnSpc>
                    <a:spcPts val="1600"/>
                  </a:lnSpc>
                </a:pPr>
                <a:r>
                  <a:rPr lang="en-US" altLang="en-US" sz="1400"/>
                  <a:t>touching the minimum log loss for validation</a:t>
                </a:r>
                <a:endParaRPr lang="en-US" altLang="en-US" sz="2400"/>
              </a:p>
            </p:txBody>
          </p:sp>
        </p:grpSp>
        <p:grpSp>
          <p:nvGrpSpPr>
            <p:cNvPr id="12306" name="组合 12"/>
            <p:cNvGrpSpPr>
              <a:grpSpLocks/>
            </p:cNvGrpSpPr>
            <p:nvPr/>
          </p:nvGrpSpPr>
          <p:grpSpPr bwMode="auto">
            <a:xfrm>
              <a:off x="837" y="3360"/>
              <a:ext cx="1261" cy="908"/>
              <a:chOff x="0" y="0"/>
              <a:chExt cx="396000" cy="576000"/>
            </a:xfrm>
          </p:grpSpPr>
          <p:sp>
            <p:nvSpPr>
              <p:cNvPr id="12307" name="矩形 75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6000" cy="576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lang="en-US" altLang="en-US" sz="2400">
                    <a:solidFill>
                      <a:srgbClr val="282828"/>
                    </a:solidFill>
                    <a:latin typeface="Microsoft YaHei" pitchFamily="34" charset="-122"/>
                    <a:ea typeface="Microsoft YaHei" pitchFamily="34" charset="-122"/>
                    <a:sym typeface="Microsoft YaHei" pitchFamily="34" charset="-122"/>
                  </a:rPr>
                  <a:t>FS</a:t>
                </a:r>
              </a:p>
            </p:txBody>
          </p:sp>
          <p:sp>
            <p:nvSpPr>
              <p:cNvPr id="12308" name="TextBox 76"/>
              <p:cNvSpPr>
                <a:spLocks noChangeArrowheads="1"/>
              </p:cNvSpPr>
              <p:nvPr/>
            </p:nvSpPr>
            <p:spPr bwMode="auto">
              <a:xfrm>
                <a:off x="26077" y="57167"/>
                <a:ext cx="365806" cy="4595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endParaRPr lang="en-US" altLang="zh-CN" sz="320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  <a:sym typeface="Microsoft YaHei" pitchFamily="34" charset="-122"/>
                </a:endParaRPr>
              </a:p>
            </p:txBody>
          </p:sp>
        </p:grpSp>
      </p:grpSp>
      <p:grpSp>
        <p:nvGrpSpPr>
          <p:cNvPr id="12309" name="组合 17"/>
          <p:cNvGrpSpPr>
            <a:grpSpLocks/>
          </p:cNvGrpSpPr>
          <p:nvPr/>
        </p:nvGrpSpPr>
        <p:grpSpPr bwMode="auto">
          <a:xfrm>
            <a:off x="650875" y="1090613"/>
            <a:ext cx="5105400" cy="4343400"/>
            <a:chOff x="109" y="873"/>
            <a:chExt cx="6900" cy="5622"/>
          </a:xfrm>
        </p:grpSpPr>
        <p:sp>
          <p:nvSpPr>
            <p:cNvPr id="17" name="矩形 16"/>
            <p:cNvSpPr/>
            <p:nvPr/>
          </p:nvSpPr>
          <p:spPr>
            <a:xfrm>
              <a:off x="109" y="873"/>
              <a:ext cx="6900" cy="5622"/>
            </a:xfrm>
            <a:prstGeom prst="rect">
              <a:avLst/>
            </a:prstGeom>
            <a:solidFill>
              <a:srgbClr val="B05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pic>
          <p:nvPicPr>
            <p:cNvPr id="12311" name="图片 1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" y="1005"/>
              <a:ext cx="6575" cy="5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</TotalTime>
  <Pages>0</Pages>
  <Words>921</Words>
  <Characters>0</Characters>
  <Application>Microsoft Office PowerPoint</Application>
  <PresentationFormat>Custom</PresentationFormat>
  <Lines>0</Lines>
  <Paragraphs>208</Paragraphs>
  <Slides>15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jmx</dc:creator>
  <cp:lastModifiedBy>Sumi</cp:lastModifiedBy>
  <cp:revision>27</cp:revision>
  <dcterms:created xsi:type="dcterms:W3CDTF">2017-03-22T23:39:00Z</dcterms:created>
  <dcterms:modified xsi:type="dcterms:W3CDTF">2017-04-14T19:57:55Z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